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70" r:id="rId2"/>
    <p:sldId id="257" r:id="rId3"/>
    <p:sldId id="271" r:id="rId4"/>
    <p:sldId id="264" r:id="rId5"/>
    <p:sldId id="259" r:id="rId6"/>
    <p:sldId id="260" r:id="rId7"/>
    <p:sldId id="261" r:id="rId8"/>
    <p:sldId id="265" r:id="rId9"/>
    <p:sldId id="272" r:id="rId10"/>
    <p:sldId id="266" r:id="rId11"/>
    <p:sldId id="269" r:id="rId12"/>
    <p:sldId id="268" r:id="rId13"/>
    <p:sldId id="267" r:id="rId14"/>
    <p:sldId id="279" r:id="rId15"/>
    <p:sldId id="262" r:id="rId16"/>
    <p:sldId id="263" r:id="rId17"/>
    <p:sldId id="273" r:id="rId18"/>
    <p:sldId id="278" r:id="rId19"/>
    <p:sldId id="274" r:id="rId20"/>
    <p:sldId id="275" r:id="rId21"/>
    <p:sldId id="276" r:id="rId22"/>
    <p:sldId id="277" r:id="rId23"/>
  </p:sldIdLst>
  <p:sldSz cx="6858000" cy="9144000" type="letter"/>
  <p:notesSz cx="6858000" cy="9117013"/>
  <p:defaultTextStyle>
    <a:defPPr>
      <a:defRPr lang="en-US"/>
    </a:defPPr>
    <a:lvl1pPr algn="l" rtl="0" fontAlgn="base">
      <a:spcBef>
        <a:spcPct val="0"/>
      </a:spcBef>
      <a:spcAft>
        <a:spcPct val="0"/>
      </a:spcAft>
      <a:defRPr sz="3600" kern="1200">
        <a:solidFill>
          <a:schemeClr val="tx2"/>
        </a:solidFill>
        <a:latin typeface="Tahoma" charset="0"/>
        <a:ea typeface="ＭＳ Ｐゴシック" charset="-128"/>
        <a:cs typeface="+mn-cs"/>
      </a:defRPr>
    </a:lvl1pPr>
    <a:lvl2pPr marL="457200" algn="l" rtl="0" fontAlgn="base">
      <a:spcBef>
        <a:spcPct val="0"/>
      </a:spcBef>
      <a:spcAft>
        <a:spcPct val="0"/>
      </a:spcAft>
      <a:defRPr sz="3600" kern="1200">
        <a:solidFill>
          <a:schemeClr val="tx2"/>
        </a:solidFill>
        <a:latin typeface="Tahoma" charset="0"/>
        <a:ea typeface="ＭＳ Ｐゴシック" charset="-128"/>
        <a:cs typeface="+mn-cs"/>
      </a:defRPr>
    </a:lvl2pPr>
    <a:lvl3pPr marL="914400" algn="l" rtl="0" fontAlgn="base">
      <a:spcBef>
        <a:spcPct val="0"/>
      </a:spcBef>
      <a:spcAft>
        <a:spcPct val="0"/>
      </a:spcAft>
      <a:defRPr sz="3600" kern="1200">
        <a:solidFill>
          <a:schemeClr val="tx2"/>
        </a:solidFill>
        <a:latin typeface="Tahoma" charset="0"/>
        <a:ea typeface="ＭＳ Ｐゴシック" charset="-128"/>
        <a:cs typeface="+mn-cs"/>
      </a:defRPr>
    </a:lvl3pPr>
    <a:lvl4pPr marL="1371600" algn="l" rtl="0" fontAlgn="base">
      <a:spcBef>
        <a:spcPct val="0"/>
      </a:spcBef>
      <a:spcAft>
        <a:spcPct val="0"/>
      </a:spcAft>
      <a:defRPr sz="3600" kern="1200">
        <a:solidFill>
          <a:schemeClr val="tx2"/>
        </a:solidFill>
        <a:latin typeface="Tahoma" charset="0"/>
        <a:ea typeface="ＭＳ Ｐゴシック" charset="-128"/>
        <a:cs typeface="+mn-cs"/>
      </a:defRPr>
    </a:lvl4pPr>
    <a:lvl5pPr marL="1828800" algn="l" rtl="0" fontAlgn="base">
      <a:spcBef>
        <a:spcPct val="0"/>
      </a:spcBef>
      <a:spcAft>
        <a:spcPct val="0"/>
      </a:spcAft>
      <a:defRPr sz="3600" kern="1200">
        <a:solidFill>
          <a:schemeClr val="tx2"/>
        </a:solidFill>
        <a:latin typeface="Tahoma" charset="0"/>
        <a:ea typeface="ＭＳ Ｐゴシック" charset="-128"/>
        <a:cs typeface="+mn-cs"/>
      </a:defRPr>
    </a:lvl5pPr>
    <a:lvl6pPr marL="2286000" algn="l" defTabSz="914400" rtl="0" eaLnBrk="1" latinLnBrk="0" hangingPunct="1">
      <a:defRPr sz="3600" kern="1200">
        <a:solidFill>
          <a:schemeClr val="tx2"/>
        </a:solidFill>
        <a:latin typeface="Tahoma" charset="0"/>
        <a:ea typeface="ＭＳ Ｐゴシック" charset="-128"/>
        <a:cs typeface="+mn-cs"/>
      </a:defRPr>
    </a:lvl6pPr>
    <a:lvl7pPr marL="2743200" algn="l" defTabSz="914400" rtl="0" eaLnBrk="1" latinLnBrk="0" hangingPunct="1">
      <a:defRPr sz="3600" kern="1200">
        <a:solidFill>
          <a:schemeClr val="tx2"/>
        </a:solidFill>
        <a:latin typeface="Tahoma" charset="0"/>
        <a:ea typeface="ＭＳ Ｐゴシック" charset="-128"/>
        <a:cs typeface="+mn-cs"/>
      </a:defRPr>
    </a:lvl7pPr>
    <a:lvl8pPr marL="3200400" algn="l" defTabSz="914400" rtl="0" eaLnBrk="1" latinLnBrk="0" hangingPunct="1">
      <a:defRPr sz="3600" kern="1200">
        <a:solidFill>
          <a:schemeClr val="tx2"/>
        </a:solidFill>
        <a:latin typeface="Tahoma" charset="0"/>
        <a:ea typeface="ＭＳ Ｐゴシック" charset="-128"/>
        <a:cs typeface="+mn-cs"/>
      </a:defRPr>
    </a:lvl8pPr>
    <a:lvl9pPr marL="3657600" algn="l" defTabSz="914400" rtl="0" eaLnBrk="1" latinLnBrk="0" hangingPunct="1">
      <a:defRPr sz="3600" kern="1200">
        <a:solidFill>
          <a:schemeClr val="tx2"/>
        </a:solidFill>
        <a:latin typeface="Tahoma" charset="0"/>
        <a:ea typeface="ＭＳ Ｐゴシック"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72824" autoAdjust="0"/>
  </p:normalViewPr>
  <p:slideViewPr>
    <p:cSldViewPr snapToObjects="1">
      <p:cViewPr varScale="1">
        <p:scale>
          <a:sx n="41" d="100"/>
          <a:sy n="41" d="100"/>
        </p:scale>
        <p:origin x="2514" y="6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7.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mn-ea"/>
              </a:defRPr>
            </a:lvl1pPr>
          </a:lstStyle>
          <a:p>
            <a:pPr>
              <a:defRPr/>
            </a:pPr>
            <a:endParaRPr lang="en-US"/>
          </a:p>
        </p:txBody>
      </p:sp>
      <p:sp>
        <p:nvSpPr>
          <p:cNvPr id="12291" name="Rectangle 3"/>
          <p:cNvSpPr>
            <a:spLocks noGrp="1" noChangeArrowheads="1"/>
          </p:cNvSpPr>
          <p:nvPr>
            <p:ph type="dt" sz="quarter"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mn-ea"/>
              </a:defRPr>
            </a:lvl1pPr>
          </a:lstStyle>
          <a:p>
            <a:pPr>
              <a:defRPr/>
            </a:pPr>
            <a:endParaRPr lang="en-US"/>
          </a:p>
        </p:txBody>
      </p:sp>
      <p:sp>
        <p:nvSpPr>
          <p:cNvPr id="12292" name="Rectangle 4"/>
          <p:cNvSpPr>
            <a:spLocks noGrp="1" noChangeArrowheads="1"/>
          </p:cNvSpPr>
          <p:nvPr>
            <p:ph type="ftr" sz="quarter" idx="2"/>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mn-ea"/>
              </a:defRPr>
            </a:lvl1pPr>
          </a:lstStyle>
          <a:p>
            <a:pPr>
              <a:defRPr/>
            </a:pPr>
            <a:endParaRPr lang="en-US"/>
          </a:p>
        </p:txBody>
      </p:sp>
      <p:sp>
        <p:nvSpPr>
          <p:cNvPr id="12293" name="Rectangle 5"/>
          <p:cNvSpPr>
            <a:spLocks noGrp="1" noChangeArrowheads="1"/>
          </p:cNvSpPr>
          <p:nvPr>
            <p:ph type="sldNum" sz="quarter" idx="3"/>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F03D5DB7-EE18-4531-8838-F5149C00EE25}" type="slidenum">
              <a:rPr lang="en-US"/>
              <a:pPr/>
              <a:t>‹#›</a:t>
            </a:fld>
            <a:endParaRPr lang="en-US"/>
          </a:p>
        </p:txBody>
      </p:sp>
    </p:spTree>
    <p:extLst>
      <p:ext uri="{BB962C8B-B14F-4D97-AF65-F5344CB8AC3E}">
        <p14:creationId xmlns:p14="http://schemas.microsoft.com/office/powerpoint/2010/main" val="3502367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mn-ea"/>
              </a:defRPr>
            </a:lvl1pPr>
          </a:lstStyle>
          <a:p>
            <a:pPr>
              <a:defRPr/>
            </a:pPr>
            <a:endParaRPr lang="en-US"/>
          </a:p>
        </p:txBody>
      </p:sp>
      <p:sp>
        <p:nvSpPr>
          <p:cNvPr id="19459"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mn-ea"/>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47888" y="684213"/>
            <a:ext cx="2562225" cy="3417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30700"/>
            <a:ext cx="54864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mn-ea"/>
              </a:defRPr>
            </a:lvl1pPr>
          </a:lstStyle>
          <a:p>
            <a:pPr>
              <a:defRPr/>
            </a:pPr>
            <a:endParaRPr lang="en-US"/>
          </a:p>
        </p:txBody>
      </p:sp>
      <p:sp>
        <p:nvSpPr>
          <p:cNvPr id="19463" name="Rectangle 7"/>
          <p:cNvSpPr>
            <a:spLocks noGrp="1" noChangeArrowheads="1"/>
          </p:cNvSpPr>
          <p:nvPr>
            <p:ph type="sldNum" sz="quarter" idx="5"/>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68E008BC-8BC2-4734-BA7D-E977A85DB44D}" type="slidenum">
              <a:rPr lang="en-US"/>
              <a:pPr/>
              <a:t>‹#›</a:t>
            </a:fld>
            <a:endParaRPr lang="en-US"/>
          </a:p>
        </p:txBody>
      </p:sp>
    </p:spTree>
    <p:extLst>
      <p:ext uri="{BB962C8B-B14F-4D97-AF65-F5344CB8AC3E}">
        <p14:creationId xmlns:p14="http://schemas.microsoft.com/office/powerpoint/2010/main" val="6787709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83D3EAD5-92E4-401B-8793-621B753C1A59}" type="slidenum">
              <a:rPr lang="en-US" sz="1200">
                <a:solidFill>
                  <a:schemeClr val="tx1"/>
                </a:solidFill>
                <a:latin typeface="Arial" charset="0"/>
              </a:rPr>
              <a:pPr eaLnBrk="1" hangingPunct="1"/>
              <a:t>1</a:t>
            </a:fld>
            <a:endParaRPr lang="en-US" sz="1200">
              <a:solidFill>
                <a:schemeClr val="tx1"/>
              </a:solidFill>
              <a:latin typeface="Arial" charset="0"/>
            </a:endParaRPr>
          </a:p>
        </p:txBody>
      </p:sp>
      <p:sp>
        <p:nvSpPr>
          <p:cNvPr id="17411" name="Rectangle 2"/>
          <p:cNvSpPr>
            <a:spLocks noGrp="1" noRot="1" noChangeAspect="1" noChangeArrowheads="1" noTextEdit="1"/>
          </p:cNvSpPr>
          <p:nvPr>
            <p:ph type="sldImg"/>
          </p:nvPr>
        </p:nvSpPr>
        <p:spPr>
          <a:xfrm>
            <a:off x="2146300" y="684213"/>
            <a:ext cx="2563813" cy="3417887"/>
          </a:xfrm>
          <a:solidFill>
            <a:srgbClr val="FFFFFF"/>
          </a:solidFill>
          <a:ln/>
        </p:spPr>
      </p:sp>
      <p:sp>
        <p:nvSpPr>
          <p:cNvPr id="174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extLst>
      <p:ext uri="{BB962C8B-B14F-4D97-AF65-F5344CB8AC3E}">
        <p14:creationId xmlns:p14="http://schemas.microsoft.com/office/powerpoint/2010/main" val="56151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7803D58F-44A5-4AC1-9FAB-F1097F891D77}" type="slidenum">
              <a:rPr lang="en-US" sz="1200">
                <a:solidFill>
                  <a:schemeClr val="tx1"/>
                </a:solidFill>
                <a:latin typeface="Arial" charset="0"/>
              </a:rPr>
              <a:pPr eaLnBrk="1" hangingPunct="1"/>
              <a:t>12</a:t>
            </a:fld>
            <a:endParaRPr lang="en-US" sz="1200">
              <a:solidFill>
                <a:schemeClr val="tx1"/>
              </a:solidFill>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sz="800" b="1" dirty="0" smtClean="0"/>
              <a:t>What volume is needed to store 0.050 moles of helium gas at 202.6kPa and 400K?</a:t>
            </a:r>
            <a:r>
              <a:rPr lang="en-US" sz="800" dirty="0" smtClean="0"/>
              <a:t>PV = </a:t>
            </a:r>
            <a:r>
              <a:rPr lang="en-US" sz="800" dirty="0" err="1" smtClean="0"/>
              <a:t>nRTP</a:t>
            </a:r>
            <a:r>
              <a:rPr lang="en-US" sz="800" dirty="0" smtClean="0"/>
              <a:t> = 202.6 </a:t>
            </a:r>
            <a:r>
              <a:rPr lang="en-US" sz="800" dirty="0" err="1" smtClean="0"/>
              <a:t>kPa</a:t>
            </a:r>
            <a:r>
              <a:rPr lang="en-US" sz="800" dirty="0" smtClean="0"/>
              <a:t/>
            </a:r>
            <a:br>
              <a:rPr lang="en-US" sz="800" dirty="0" smtClean="0"/>
            </a:br>
            <a:r>
              <a:rPr lang="en-US" sz="800" dirty="0" smtClean="0"/>
              <a:t>n = 0.050 </a:t>
            </a:r>
            <a:r>
              <a:rPr lang="en-US" sz="800" dirty="0" err="1" smtClean="0"/>
              <a:t>mol</a:t>
            </a:r>
            <a:r>
              <a:rPr lang="en-US" sz="800" dirty="0" smtClean="0"/>
              <a:t/>
            </a:r>
            <a:br>
              <a:rPr lang="en-US" sz="800" dirty="0" smtClean="0"/>
            </a:br>
            <a:r>
              <a:rPr lang="en-US" sz="800" dirty="0" smtClean="0"/>
              <a:t>T = 400K</a:t>
            </a:r>
            <a:br>
              <a:rPr lang="en-US" sz="800" dirty="0" smtClean="0"/>
            </a:br>
            <a:r>
              <a:rPr lang="en-US" sz="800" dirty="0" smtClean="0"/>
              <a:t>V = ? L</a:t>
            </a:r>
            <a:br>
              <a:rPr lang="en-US" sz="800" dirty="0" smtClean="0"/>
            </a:br>
            <a:r>
              <a:rPr lang="en-US" sz="800" dirty="0" smtClean="0"/>
              <a:t>R = 8.314 J K-1 mol-1202.6V=0.050x8.314x400</a:t>
            </a:r>
            <a:br>
              <a:rPr lang="en-US" sz="800" dirty="0" smtClean="0"/>
            </a:br>
            <a:r>
              <a:rPr lang="en-US" sz="800" dirty="0" smtClean="0"/>
              <a:t>202.6 V = 166.28</a:t>
            </a:r>
            <a:br>
              <a:rPr lang="en-US" sz="800" dirty="0" smtClean="0"/>
            </a:br>
            <a:r>
              <a:rPr lang="en-US" sz="800" dirty="0" smtClean="0"/>
              <a:t>V = 166.28 ÷ 202.6</a:t>
            </a:r>
            <a:br>
              <a:rPr lang="en-US" sz="800" dirty="0" smtClean="0"/>
            </a:br>
            <a:r>
              <a:rPr lang="en-US" sz="800" dirty="0" smtClean="0"/>
              <a:t>V = 0.821 L </a:t>
            </a:r>
          </a:p>
          <a:p>
            <a:pPr eaLnBrk="1" hangingPunct="1">
              <a:lnSpc>
                <a:spcPct val="80000"/>
              </a:lnSpc>
            </a:pPr>
            <a:endParaRPr lang="en-US" sz="800" dirty="0" smtClean="0"/>
          </a:p>
          <a:p>
            <a:pPr eaLnBrk="1" hangingPunct="1">
              <a:lnSpc>
                <a:spcPct val="80000"/>
              </a:lnSpc>
            </a:pPr>
            <a:r>
              <a:rPr lang="en-US" sz="800" b="1" dirty="0" smtClean="0"/>
              <a:t>What pressure will be exerted by 20.16g hydrogen gas in a 7.5L cylinder at 20oC?</a:t>
            </a:r>
            <a:r>
              <a:rPr lang="en-US" sz="800" dirty="0" smtClean="0"/>
              <a:t>PV = </a:t>
            </a:r>
            <a:r>
              <a:rPr lang="en-US" sz="800" dirty="0" err="1" smtClean="0"/>
              <a:t>nRTP</a:t>
            </a:r>
            <a:r>
              <a:rPr lang="en-US" sz="800" dirty="0" smtClean="0"/>
              <a:t> = ? </a:t>
            </a:r>
            <a:r>
              <a:rPr lang="en-US" sz="800" dirty="0" err="1" smtClean="0"/>
              <a:t>kPa</a:t>
            </a:r>
            <a:r>
              <a:rPr lang="en-US" sz="800" dirty="0" smtClean="0"/>
              <a:t/>
            </a:r>
            <a:br>
              <a:rPr lang="en-US" sz="800" dirty="0" smtClean="0"/>
            </a:br>
            <a:r>
              <a:rPr lang="en-US" sz="800" dirty="0" smtClean="0"/>
              <a:t>V = 7.5L</a:t>
            </a:r>
            <a:br>
              <a:rPr lang="en-US" sz="800" dirty="0" smtClean="0"/>
            </a:br>
            <a:r>
              <a:rPr lang="en-US" sz="800" dirty="0" smtClean="0"/>
              <a:t>n = mass ÷ MM</a:t>
            </a:r>
            <a:br>
              <a:rPr lang="en-US" sz="800" dirty="0" smtClean="0"/>
            </a:br>
            <a:r>
              <a:rPr lang="en-US" sz="800" dirty="0" smtClean="0"/>
              <a:t>  mass=20.16g</a:t>
            </a:r>
            <a:br>
              <a:rPr lang="en-US" sz="800" dirty="0" smtClean="0"/>
            </a:br>
            <a:r>
              <a:rPr lang="en-US" sz="800" dirty="0" smtClean="0"/>
              <a:t>  MM(H2)=2x1.008=2.016g/</a:t>
            </a:r>
            <a:r>
              <a:rPr lang="en-US" sz="800" dirty="0" err="1" smtClean="0"/>
              <a:t>mol</a:t>
            </a:r>
            <a:r>
              <a:rPr lang="en-US" sz="800" dirty="0" smtClean="0"/>
              <a:t/>
            </a:r>
            <a:br>
              <a:rPr lang="en-US" sz="800" dirty="0" smtClean="0"/>
            </a:br>
            <a:r>
              <a:rPr lang="en-US" sz="800" dirty="0" smtClean="0"/>
              <a:t>n=20.16 ÷ 2.016=10mol</a:t>
            </a:r>
            <a:br>
              <a:rPr lang="en-US" sz="800" dirty="0" smtClean="0"/>
            </a:br>
            <a:r>
              <a:rPr lang="en-US" sz="800" dirty="0" smtClean="0"/>
              <a:t>T=20o=20+273=293K</a:t>
            </a:r>
            <a:br>
              <a:rPr lang="en-US" sz="800" dirty="0" smtClean="0"/>
            </a:br>
            <a:r>
              <a:rPr lang="en-US" sz="800" dirty="0" smtClean="0"/>
              <a:t>R = 8.314 J K-1 mol-1Px7.5=10x8.314x293</a:t>
            </a:r>
            <a:br>
              <a:rPr lang="en-US" sz="800" dirty="0" smtClean="0"/>
            </a:br>
            <a:r>
              <a:rPr lang="en-US" sz="800" dirty="0" smtClean="0"/>
              <a:t>Px7.5 = 24360.02</a:t>
            </a:r>
            <a:br>
              <a:rPr lang="en-US" sz="800" dirty="0" smtClean="0"/>
            </a:br>
            <a:r>
              <a:rPr lang="en-US" sz="800" dirty="0" smtClean="0"/>
              <a:t>P = 24360.02 ÷ 7.5 = 3248kPa</a:t>
            </a:r>
            <a:r>
              <a:rPr lang="en-US" sz="800" b="1" dirty="0" smtClean="0"/>
              <a:t> </a:t>
            </a:r>
          </a:p>
          <a:p>
            <a:pPr eaLnBrk="1" hangingPunct="1">
              <a:lnSpc>
                <a:spcPct val="80000"/>
              </a:lnSpc>
            </a:pPr>
            <a:endParaRPr lang="en-US" sz="800" b="1" dirty="0" smtClean="0"/>
          </a:p>
          <a:p>
            <a:pPr eaLnBrk="1" hangingPunct="1">
              <a:lnSpc>
                <a:spcPct val="80000"/>
              </a:lnSpc>
            </a:pPr>
            <a:r>
              <a:rPr lang="en-US" sz="800" b="1" dirty="0" smtClean="0"/>
              <a:t>A 50L cylinder is filled with argon gas to a pressure of 10130.0kPa at 30oC. How many moles of argon gas are in the cylinder?</a:t>
            </a:r>
          </a:p>
          <a:p>
            <a:pPr eaLnBrk="1" hangingPunct="1">
              <a:lnSpc>
                <a:spcPct val="80000"/>
              </a:lnSpc>
            </a:pPr>
            <a:r>
              <a:rPr lang="en-US" sz="800" dirty="0" smtClean="0"/>
              <a:t>PV = </a:t>
            </a:r>
            <a:r>
              <a:rPr lang="en-US" sz="800" dirty="0" err="1" smtClean="0"/>
              <a:t>nRTP</a:t>
            </a:r>
            <a:r>
              <a:rPr lang="en-US" sz="800" dirty="0" smtClean="0"/>
              <a:t> = 10130.0kPa</a:t>
            </a:r>
            <a:br>
              <a:rPr lang="en-US" sz="800" dirty="0" smtClean="0"/>
            </a:br>
            <a:r>
              <a:rPr lang="en-US" sz="800" dirty="0" smtClean="0"/>
              <a:t>V = 50L</a:t>
            </a:r>
            <a:br>
              <a:rPr lang="en-US" sz="800" dirty="0" smtClean="0"/>
            </a:br>
            <a:r>
              <a:rPr lang="en-US" sz="800" dirty="0" smtClean="0"/>
              <a:t>n = ? </a:t>
            </a:r>
            <a:r>
              <a:rPr lang="en-US" sz="800" dirty="0" err="1" smtClean="0"/>
              <a:t>mol</a:t>
            </a:r>
            <a:r>
              <a:rPr lang="en-US" sz="800" dirty="0" smtClean="0"/>
              <a:t/>
            </a:r>
            <a:br>
              <a:rPr lang="en-US" sz="800" dirty="0" smtClean="0"/>
            </a:br>
            <a:r>
              <a:rPr lang="en-US" sz="800" dirty="0" smtClean="0"/>
              <a:t>R = 8.314 J K-1 mol-1</a:t>
            </a:r>
            <a:br>
              <a:rPr lang="en-US" sz="800" dirty="0" smtClean="0"/>
            </a:br>
            <a:r>
              <a:rPr lang="en-US" sz="800" dirty="0" smtClean="0"/>
              <a:t>T=30oC=30+273=303K10130.0x50=nx8.314x303</a:t>
            </a:r>
            <a:br>
              <a:rPr lang="en-US" sz="800" dirty="0" smtClean="0"/>
            </a:br>
            <a:r>
              <a:rPr lang="en-US" sz="800" dirty="0" smtClean="0"/>
              <a:t>506500=nx2519.142</a:t>
            </a:r>
            <a:br>
              <a:rPr lang="en-US" sz="800" dirty="0" smtClean="0"/>
            </a:br>
            <a:r>
              <a:rPr lang="en-US" sz="800" dirty="0" smtClean="0"/>
              <a:t>n=506500 ÷ 2519.142=201.1mol </a:t>
            </a:r>
            <a:endParaRPr lang="en-US" sz="800" b="1" dirty="0" smtClean="0"/>
          </a:p>
          <a:p>
            <a:pPr eaLnBrk="1" hangingPunct="1">
              <a:lnSpc>
                <a:spcPct val="80000"/>
              </a:lnSpc>
            </a:pPr>
            <a:endParaRPr lang="en-US" sz="800" b="1" dirty="0" smtClean="0"/>
          </a:p>
          <a:p>
            <a:pPr eaLnBrk="1" hangingPunct="1">
              <a:lnSpc>
                <a:spcPct val="80000"/>
              </a:lnSpc>
            </a:pPr>
            <a:r>
              <a:rPr lang="en-US" sz="800" b="1" dirty="0" smtClean="0"/>
              <a:t>To what temperature does a 250mL cylinder containing 0.40g helium gas need to be cooled in order for the pressure to be 253.25kPa?</a:t>
            </a:r>
          </a:p>
          <a:p>
            <a:pPr eaLnBrk="1" hangingPunct="1">
              <a:lnSpc>
                <a:spcPct val="80000"/>
              </a:lnSpc>
            </a:pPr>
            <a:r>
              <a:rPr lang="en-US" sz="800" dirty="0" smtClean="0"/>
              <a:t>PV = </a:t>
            </a:r>
            <a:r>
              <a:rPr lang="en-US" sz="800" dirty="0" err="1" smtClean="0"/>
              <a:t>nRTP</a:t>
            </a:r>
            <a:r>
              <a:rPr lang="en-US" sz="800" dirty="0" smtClean="0"/>
              <a:t> = 253.25kPa</a:t>
            </a:r>
            <a:br>
              <a:rPr lang="en-US" sz="800" dirty="0" smtClean="0"/>
            </a:br>
            <a:r>
              <a:rPr lang="en-US" sz="800" dirty="0" smtClean="0"/>
              <a:t>V=250mL=250 ÷ 1000=0.250L</a:t>
            </a:r>
            <a:br>
              <a:rPr lang="en-US" sz="800" dirty="0" smtClean="0"/>
            </a:br>
            <a:r>
              <a:rPr lang="en-US" sz="800" dirty="0" smtClean="0"/>
              <a:t>n=mass ÷ MM</a:t>
            </a:r>
            <a:br>
              <a:rPr lang="en-US" sz="800" dirty="0" smtClean="0"/>
            </a:br>
            <a:r>
              <a:rPr lang="en-US" sz="800" dirty="0" smtClean="0"/>
              <a:t>  mass=0.40g</a:t>
            </a:r>
            <a:br>
              <a:rPr lang="en-US" sz="800" dirty="0" smtClean="0"/>
            </a:br>
            <a:r>
              <a:rPr lang="en-US" sz="800" dirty="0" smtClean="0"/>
              <a:t>  MM(He)=4.003g/</a:t>
            </a:r>
            <a:r>
              <a:rPr lang="en-US" sz="800" dirty="0" err="1" smtClean="0"/>
              <a:t>mol</a:t>
            </a:r>
            <a:r>
              <a:rPr lang="en-US" sz="800" dirty="0" smtClean="0"/>
              <a:t/>
            </a:r>
            <a:br>
              <a:rPr lang="en-US" sz="800" dirty="0" smtClean="0"/>
            </a:br>
            <a:r>
              <a:rPr lang="en-US" sz="800" dirty="0" smtClean="0"/>
              <a:t>n=0.40 ÷ 4.003=0.10mol</a:t>
            </a:r>
            <a:br>
              <a:rPr lang="en-US" sz="800" dirty="0" smtClean="0"/>
            </a:br>
            <a:r>
              <a:rPr lang="en-US" sz="800" dirty="0" smtClean="0"/>
              <a:t>R = 8.314 J K mol-1</a:t>
            </a:r>
            <a:br>
              <a:rPr lang="en-US" sz="800" dirty="0" smtClean="0"/>
            </a:br>
            <a:r>
              <a:rPr lang="en-US" sz="800" dirty="0" smtClean="0"/>
              <a:t>T = ? K253.25x0.250=0.10x8.314xT</a:t>
            </a:r>
            <a:br>
              <a:rPr lang="en-US" sz="800" dirty="0" smtClean="0"/>
            </a:br>
            <a:r>
              <a:rPr lang="en-US" sz="800" dirty="0" smtClean="0"/>
              <a:t>63.3125 = 0.8314xT</a:t>
            </a:r>
            <a:br>
              <a:rPr lang="en-US" sz="800" dirty="0" smtClean="0"/>
            </a:br>
            <a:r>
              <a:rPr lang="en-US" sz="800" dirty="0" smtClean="0"/>
              <a:t>T=63.3125 ÷ 0.8314=76.15K</a:t>
            </a:r>
          </a:p>
        </p:txBody>
      </p:sp>
    </p:spTree>
    <p:extLst>
      <p:ext uri="{BB962C8B-B14F-4D97-AF65-F5344CB8AC3E}">
        <p14:creationId xmlns:p14="http://schemas.microsoft.com/office/powerpoint/2010/main" val="829526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AF305E8D-3299-46EF-884D-AD71CD58D756}" type="slidenum">
              <a:rPr lang="en-US" sz="1200">
                <a:solidFill>
                  <a:schemeClr val="tx1"/>
                </a:solidFill>
                <a:latin typeface="Arial" charset="0"/>
              </a:rPr>
              <a:pPr eaLnBrk="1" hangingPunct="1"/>
              <a:t>13</a:t>
            </a:fld>
            <a:endParaRPr lang="en-US" sz="1200">
              <a:solidFill>
                <a:schemeClr val="tx1"/>
              </a:solidFill>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Show electrolysis of water.  Have students figure out which gas is in each tube based on reaction.  Talk about water vapor.  Introduce table in the appendix and show how to solve collection over water problems in this way.</a:t>
            </a:r>
          </a:p>
        </p:txBody>
      </p:sp>
    </p:spTree>
    <p:extLst>
      <p:ext uri="{BB962C8B-B14F-4D97-AF65-F5344CB8AC3E}">
        <p14:creationId xmlns:p14="http://schemas.microsoft.com/office/powerpoint/2010/main" val="2619421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5E421D4C-84C0-41A5-840C-CA7B0678D66B}" type="slidenum">
              <a:rPr lang="en-US" sz="1200">
                <a:solidFill>
                  <a:schemeClr val="tx1"/>
                </a:solidFill>
                <a:latin typeface="Arial" charset="0"/>
              </a:rPr>
              <a:pPr eaLnBrk="1" hangingPunct="1"/>
              <a:t>15</a:t>
            </a:fld>
            <a:endParaRPr lang="en-US" sz="1200">
              <a:solidFill>
                <a:schemeClr val="tx1"/>
              </a:solidFill>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Relate to atmosphere and previous lab activities.  Good to have a brainstorm before showing this slide.</a:t>
            </a:r>
          </a:p>
          <a:p>
            <a:pPr eaLnBrk="1" hangingPunct="1"/>
            <a:endParaRPr lang="en-US" smtClean="0"/>
          </a:p>
          <a:p>
            <a:pPr eaLnBrk="1" hangingPunct="1"/>
            <a:r>
              <a:rPr lang="en-US" smtClean="0"/>
              <a:t>Carbon dioxide density demo:  </a:t>
            </a:r>
          </a:p>
          <a:p>
            <a:pPr eaLnBrk="1" hangingPunct="1"/>
            <a:r>
              <a:rPr lang="en-US" smtClean="0"/>
              <a:t>Materials: 1 200-250 mL beaker, 1 small jar (to use as stand), 1 tea light candle, baking soda, vinegar</a:t>
            </a:r>
          </a:p>
          <a:p>
            <a:pPr eaLnBrk="1" hangingPunct="1"/>
            <a:r>
              <a:rPr lang="en-US" smtClean="0"/>
              <a:t>Put the small jar in the beaker.  Pour ~1/2” baking soda around the jar.  Place the candle on top of the jar and light before class.  Show students that it has been lit for a while.  Ask if any have ever made a volcano before and have them describe what they used and what happens.  Have them predict what will happen when you pour the vinegar in.  Have students in the front pay close attention.  The flame should go out from the bottom up.</a:t>
            </a:r>
          </a:p>
          <a:p>
            <a:pPr eaLnBrk="1" hangingPunct="1"/>
            <a:r>
              <a:rPr lang="en-US" smtClean="0"/>
              <a:t> </a:t>
            </a:r>
          </a:p>
        </p:txBody>
      </p:sp>
    </p:spTree>
    <p:extLst>
      <p:ext uri="{BB962C8B-B14F-4D97-AF65-F5344CB8AC3E}">
        <p14:creationId xmlns:p14="http://schemas.microsoft.com/office/powerpoint/2010/main" val="30781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20552088-FC67-4B42-A946-8E8A7993F06D}" type="slidenum">
              <a:rPr lang="en-US" sz="1200">
                <a:solidFill>
                  <a:schemeClr val="tx1"/>
                </a:solidFill>
                <a:latin typeface="Arial" charset="0"/>
              </a:rPr>
              <a:pPr eaLnBrk="1" hangingPunct="1"/>
              <a:t>2</a:t>
            </a:fld>
            <a:endParaRPr lang="en-US" sz="1200">
              <a:solidFill>
                <a:schemeClr val="tx1"/>
              </a:solidFill>
              <a:latin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Don’t copy this down as notes.  Simply use this as a comparison.</a:t>
            </a:r>
          </a:p>
        </p:txBody>
      </p:sp>
    </p:spTree>
    <p:extLst>
      <p:ext uri="{BB962C8B-B14F-4D97-AF65-F5344CB8AC3E}">
        <p14:creationId xmlns:p14="http://schemas.microsoft.com/office/powerpoint/2010/main" val="113737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142C6AC1-5BEA-467D-83B3-092E748B2D15}" type="slidenum">
              <a:rPr lang="en-US" sz="1200">
                <a:solidFill>
                  <a:schemeClr val="tx1"/>
                </a:solidFill>
                <a:latin typeface="Arial" charset="0"/>
              </a:rPr>
              <a:pPr eaLnBrk="1" hangingPunct="1"/>
              <a:t>3</a:t>
            </a:fld>
            <a:endParaRPr lang="en-US" sz="1200">
              <a:solidFill>
                <a:schemeClr val="tx1"/>
              </a:solidFill>
              <a:latin typeface="Arial" charset="0"/>
            </a:endParaRPr>
          </a:p>
        </p:txBody>
      </p:sp>
      <p:sp>
        <p:nvSpPr>
          <p:cNvPr id="21507" name="Rectangle 2"/>
          <p:cNvSpPr>
            <a:spLocks noGrp="1" noRot="1" noChangeAspect="1" noChangeArrowheads="1" noTextEdit="1"/>
          </p:cNvSpPr>
          <p:nvPr>
            <p:ph type="sldImg"/>
          </p:nvPr>
        </p:nvSpPr>
        <p:spPr>
          <a:xfrm>
            <a:off x="2146300" y="684213"/>
            <a:ext cx="2563813" cy="3417887"/>
          </a:xfrm>
          <a:solidFill>
            <a:srgbClr val="FFFFFF"/>
          </a:solidFill>
          <a:ln/>
        </p:spPr>
      </p:sp>
      <p:sp>
        <p:nvSpPr>
          <p:cNvPr id="2150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t>Letters in parentheses are going to be used as symbols in equations from now on.</a:t>
            </a:r>
          </a:p>
          <a:p>
            <a:pPr eaLnBrk="1" hangingPunct="1"/>
            <a:endParaRPr lang="en-US" smtClean="0"/>
          </a:p>
          <a:p>
            <a:pPr eaLnBrk="1" hangingPunct="1"/>
            <a:r>
              <a:rPr lang="en-US" smtClean="0"/>
              <a:t>Must know the three sets of green equalities as conversions.  Others will be given.</a:t>
            </a:r>
          </a:p>
        </p:txBody>
      </p:sp>
    </p:spTree>
    <p:extLst>
      <p:ext uri="{BB962C8B-B14F-4D97-AF65-F5344CB8AC3E}">
        <p14:creationId xmlns:p14="http://schemas.microsoft.com/office/powerpoint/2010/main" val="1820039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EDA29D9B-1437-4F99-BDE8-506F661EF44F}" type="slidenum">
              <a:rPr lang="en-US" sz="1200">
                <a:solidFill>
                  <a:schemeClr val="tx1"/>
                </a:solidFill>
                <a:latin typeface="Arial" charset="0"/>
              </a:rPr>
              <a:pPr eaLnBrk="1" hangingPunct="1"/>
              <a:t>4</a:t>
            </a:fld>
            <a:endParaRPr lang="en-US" sz="1200">
              <a:solidFill>
                <a:schemeClr val="tx1"/>
              </a:solidFill>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mtClean="0"/>
              <a:t>Examples:</a:t>
            </a:r>
          </a:p>
          <a:p>
            <a:pPr marL="228600" indent="-228600" eaLnBrk="1" hangingPunct="1"/>
            <a:r>
              <a:rPr lang="en-US" smtClean="0"/>
              <a:t>-ballet dancer on toes vs. flat feet</a:t>
            </a:r>
          </a:p>
          <a:p>
            <a:pPr marL="228600" indent="-228600" eaLnBrk="1" hangingPunct="1"/>
            <a:r>
              <a:rPr lang="en-US" smtClean="0"/>
              <a:t>-high heels vs. flats</a:t>
            </a:r>
          </a:p>
          <a:p>
            <a:pPr marL="228600" indent="-228600" eaLnBrk="1" hangingPunct="1"/>
            <a:r>
              <a:rPr lang="en-US" smtClean="0"/>
              <a:t>-Kinesthetic:  have students stand on both feet, one foot, tiptoes.  What changed?</a:t>
            </a:r>
          </a:p>
          <a:p>
            <a:pPr marL="228600" indent="-228600" eaLnBrk="1" hangingPunct="1"/>
            <a:endParaRPr lang="en-US" smtClean="0"/>
          </a:p>
          <a:p>
            <a:pPr marL="228600" indent="-228600" eaLnBrk="1" hangingPunct="1"/>
            <a:r>
              <a:rPr lang="en-US" smtClean="0"/>
              <a:t>Practice:  (HRW Modern Chem, p 312)</a:t>
            </a:r>
          </a:p>
          <a:p>
            <a:pPr marL="228600" indent="-228600" eaLnBrk="1" hangingPunct="1"/>
            <a:r>
              <a:rPr lang="en-US" smtClean="0"/>
              <a:t>1.  Convert a pressure of 1.75 atm to a) kPa (A: 177 kPa) and b) mmHg (A: 1330 mmHg)</a:t>
            </a:r>
          </a:p>
          <a:p>
            <a:pPr marL="228600" indent="-228600" eaLnBrk="1" hangingPunct="1">
              <a:buFontTx/>
              <a:buAutoNum type="arabicPeriod" startAt="2"/>
            </a:pPr>
            <a:r>
              <a:rPr lang="en-US" smtClean="0"/>
              <a:t>  Convert a pressure of 570. torr to a) atm (A:  0.750 atm) and b) kPa (A:  76.0 kPa)</a:t>
            </a:r>
          </a:p>
          <a:p>
            <a:pPr marL="228600" indent="-228600" eaLnBrk="1" hangingPunct="1"/>
            <a:r>
              <a:rPr lang="en-US" smtClean="0"/>
              <a:t>4.  Convert the following pressures to pressures in atm:  a) 151.98 kPa, b) 456 torr, and c) 912 mmHg</a:t>
            </a:r>
          </a:p>
        </p:txBody>
      </p:sp>
    </p:spTree>
    <p:extLst>
      <p:ext uri="{BB962C8B-B14F-4D97-AF65-F5344CB8AC3E}">
        <p14:creationId xmlns:p14="http://schemas.microsoft.com/office/powerpoint/2010/main" val="3175458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286127A5-9476-41DB-8780-7640311B8E8A}" type="slidenum">
              <a:rPr lang="en-US" sz="1200">
                <a:solidFill>
                  <a:schemeClr val="tx1"/>
                </a:solidFill>
                <a:latin typeface="Arial" charset="0"/>
              </a:rPr>
              <a:pPr eaLnBrk="1" hangingPunct="1"/>
              <a:t>5</a:t>
            </a:fld>
            <a:endParaRPr lang="en-US" sz="1200">
              <a:solidFill>
                <a:schemeClr val="tx1"/>
              </a:solidFill>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mtClean="0"/>
              <a:t>When the volume is lower, there is less area.  With the same number of molecules and same T, this means that there are the same number of collisions over a smaller area.  By definition, this means higher pressure.</a:t>
            </a:r>
          </a:p>
          <a:p>
            <a:pPr marL="228600" indent="-228600" eaLnBrk="1" hangingPunct="1"/>
            <a:endParaRPr lang="en-US" smtClean="0"/>
          </a:p>
          <a:p>
            <a:pPr marL="228600" indent="-228600" eaLnBrk="1" hangingPunct="1"/>
            <a:r>
              <a:rPr lang="en-US" smtClean="0"/>
              <a:t>Practice:  (HRW Modern Chem, p 315)</a:t>
            </a:r>
          </a:p>
          <a:p>
            <a:pPr marL="228600" indent="-228600" eaLnBrk="1" hangingPunct="1">
              <a:buFontTx/>
              <a:buAutoNum type="arabicPeriod"/>
            </a:pPr>
            <a:r>
              <a:rPr lang="en-US" smtClean="0"/>
              <a:t>A balloon filled with He gas has a volume of 500 mL at a pressure of 1 atm.  The balloon is released and reaches an altitude of 6.5 km, where the pressure is 0.5 atm.  Assuming that the temperature has remained the same, what volume does the gas occupy at this height?  (A</a:t>
            </a:r>
            <a:r>
              <a:rPr lang="en-US" smtClean="0">
                <a:sym typeface="Wingdings" charset="2"/>
              </a:rPr>
              <a:t>:  1000 mL He)</a:t>
            </a:r>
          </a:p>
          <a:p>
            <a:pPr marL="228600" indent="-228600" eaLnBrk="1" hangingPunct="1">
              <a:buFontTx/>
              <a:buAutoNum type="arabicPeriod"/>
            </a:pPr>
            <a:r>
              <a:rPr lang="en-US" smtClean="0"/>
              <a:t>A gas has a pressure of 1.26 atm and occupies a volume of 7.40 L.  If the gas is compressed to a volume of 2.93 L, what will its pressure be (assume constant T)?  (A:  3.18 atm)</a:t>
            </a:r>
          </a:p>
        </p:txBody>
      </p:sp>
    </p:spTree>
    <p:extLst>
      <p:ext uri="{BB962C8B-B14F-4D97-AF65-F5344CB8AC3E}">
        <p14:creationId xmlns:p14="http://schemas.microsoft.com/office/powerpoint/2010/main" val="910523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BA262991-CFF5-40BA-A008-08F75C4046B4}" type="slidenum">
              <a:rPr lang="en-US" sz="1200">
                <a:solidFill>
                  <a:schemeClr val="tx1"/>
                </a:solidFill>
                <a:latin typeface="Arial" charset="0"/>
              </a:rPr>
              <a:pPr eaLnBrk="1" hangingPunct="1"/>
              <a:t>6</a:t>
            </a:fld>
            <a:endParaRPr lang="en-US" sz="1200">
              <a:solidFill>
                <a:schemeClr val="tx1"/>
              </a:solidFill>
              <a:latin typeface="Arial"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 terms of collisions…</a:t>
            </a:r>
          </a:p>
          <a:p>
            <a:pPr eaLnBrk="1" hangingPunct="1"/>
            <a:r>
              <a:rPr lang="en-US" smtClean="0"/>
              <a:t>To keep pressure (or force per area) constant, the volume must increase (to increase the area of the container wall) as temperature increases the number of collisions.</a:t>
            </a:r>
          </a:p>
          <a:p>
            <a:pPr eaLnBrk="1" hangingPunct="1"/>
            <a:endParaRPr lang="en-US" smtClean="0"/>
          </a:p>
          <a:p>
            <a:pPr eaLnBrk="1" hangingPunct="1"/>
            <a:r>
              <a:rPr lang="en-US" smtClean="0"/>
              <a:t>Funny:  There’s a fly in the ice cube that only shows up when it’s on the overhead.</a:t>
            </a:r>
          </a:p>
        </p:txBody>
      </p:sp>
    </p:spTree>
    <p:extLst>
      <p:ext uri="{BB962C8B-B14F-4D97-AF65-F5344CB8AC3E}">
        <p14:creationId xmlns:p14="http://schemas.microsoft.com/office/powerpoint/2010/main" val="3449767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E95F6A87-08C8-4E2D-AD30-2E1E7035CA0C}" type="slidenum">
              <a:rPr lang="en-US" sz="1200">
                <a:solidFill>
                  <a:schemeClr val="tx1"/>
                </a:solidFill>
                <a:latin typeface="Arial" charset="0"/>
              </a:rPr>
              <a:pPr eaLnBrk="1" hangingPunct="1"/>
              <a:t>7</a:t>
            </a:fld>
            <a:endParaRPr lang="en-US" sz="1200">
              <a:solidFill>
                <a:schemeClr val="tx1"/>
              </a:solidFill>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mtClean="0"/>
              <a:t>Practice:  (HRW Modern Chem, p 319)</a:t>
            </a:r>
          </a:p>
          <a:p>
            <a:pPr marL="228600" indent="-228600" eaLnBrk="1" hangingPunct="1">
              <a:buFontTx/>
              <a:buAutoNum type="arabicPeriod"/>
            </a:pPr>
            <a:r>
              <a:rPr lang="en-US" smtClean="0"/>
              <a:t>A helium filled balloon has a volume of 2.75 L at 20 C.  The volume of the balloon decreases to 2.46 L after it is placed outside on a cold day.  What is the outside temperature in K?  In C?  (A:  262 K or -11 C)</a:t>
            </a:r>
          </a:p>
          <a:p>
            <a:pPr marL="228600" indent="-228600" eaLnBrk="1" hangingPunct="1">
              <a:buFontTx/>
              <a:buAutoNum type="arabicPeriod"/>
            </a:pPr>
            <a:r>
              <a:rPr lang="en-US" smtClean="0"/>
              <a:t>A gas at 65 C occupies 4.22 L.  At what Celcius temperature will the volume be 3.87 L, assuming constant pressure?  (A:  37 C)</a:t>
            </a:r>
          </a:p>
        </p:txBody>
      </p:sp>
    </p:spTree>
    <p:extLst>
      <p:ext uri="{BB962C8B-B14F-4D97-AF65-F5344CB8AC3E}">
        <p14:creationId xmlns:p14="http://schemas.microsoft.com/office/powerpoint/2010/main" val="2473198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E4F6A8BA-9DC4-443C-9F57-65B376046E66}" type="slidenum">
              <a:rPr lang="en-US" sz="1200">
                <a:solidFill>
                  <a:schemeClr val="tx1"/>
                </a:solidFill>
                <a:latin typeface="Arial" charset="0"/>
              </a:rPr>
              <a:pPr eaLnBrk="1" hangingPunct="1"/>
              <a:t>8</a:t>
            </a:fld>
            <a:endParaRPr lang="en-US" sz="1200">
              <a:solidFill>
                <a:schemeClr val="tx1"/>
              </a:solidFill>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mtClean="0"/>
              <a:t>In terms of collisions…</a:t>
            </a:r>
          </a:p>
          <a:p>
            <a:pPr marL="228600" indent="-228600" eaLnBrk="1" hangingPunct="1"/>
            <a:r>
              <a:rPr lang="en-US" smtClean="0"/>
              <a:t>At constant volume and moles, a higher temperature means more collisions over the same area, meaning higher pressure.</a:t>
            </a:r>
          </a:p>
          <a:p>
            <a:pPr marL="228600" indent="-228600" eaLnBrk="1" hangingPunct="1"/>
            <a:endParaRPr lang="en-US" smtClean="0"/>
          </a:p>
          <a:p>
            <a:pPr marL="228600" indent="-228600" eaLnBrk="1" hangingPunct="1"/>
            <a:r>
              <a:rPr lang="en-US" smtClean="0"/>
              <a:t>Practice:  (HRW Modern Chem, p 320)</a:t>
            </a:r>
          </a:p>
          <a:p>
            <a:pPr marL="228600" indent="-228600" eaLnBrk="1" hangingPunct="1">
              <a:buFontTx/>
              <a:buAutoNum type="arabicPeriod"/>
            </a:pPr>
            <a:r>
              <a:rPr lang="en-US" smtClean="0"/>
              <a:t>Before a trip from New York to Boston, the pressure in an automobile tire is 1.8 atm at 20 C.  At the end of the trip, the pressure guage reads 1.9 atm.  What is the new Celcius temperature of the air in the tire, assuming constant volume?  (A:  36 C)</a:t>
            </a:r>
          </a:p>
          <a:p>
            <a:pPr marL="228600" indent="-228600" eaLnBrk="1" hangingPunct="1">
              <a:buFontTx/>
              <a:buAutoNum type="arabicPeriod"/>
            </a:pPr>
            <a:r>
              <a:rPr lang="en-US" smtClean="0"/>
              <a:t>At 120.C, the pressure of a sample of nitrogen is 1.07 atm.  What will the pressure be at 205 C, assuming constant volume? (A:  1.30 atm)</a:t>
            </a:r>
          </a:p>
        </p:txBody>
      </p:sp>
    </p:spTree>
    <p:extLst>
      <p:ext uri="{BB962C8B-B14F-4D97-AF65-F5344CB8AC3E}">
        <p14:creationId xmlns:p14="http://schemas.microsoft.com/office/powerpoint/2010/main" val="3386972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fld id="{F7D39703-B9A9-4799-A077-B96F245746DF}" type="slidenum">
              <a:rPr lang="en-US" sz="1200">
                <a:solidFill>
                  <a:schemeClr val="tx1"/>
                </a:solidFill>
                <a:latin typeface="Arial" charset="0"/>
              </a:rPr>
              <a:pPr eaLnBrk="1" hangingPunct="1"/>
              <a:t>10</a:t>
            </a:fld>
            <a:endParaRPr lang="en-US" sz="1200">
              <a:solidFill>
                <a:schemeClr val="tx1"/>
              </a:solidFill>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mtClean="0"/>
              <a:t>Practice:  (HRW Modern Chem, p 322)</a:t>
            </a:r>
          </a:p>
          <a:p>
            <a:pPr marL="228600" indent="-228600" eaLnBrk="1" hangingPunct="1">
              <a:buFontTx/>
              <a:buAutoNum type="arabicPeriod"/>
            </a:pPr>
            <a:r>
              <a:rPr lang="en-US" smtClean="0"/>
              <a:t>The volume of a gas is 27.5 mL at 22.0 C and 0.974 atm.  What will the volume be at 15.0 C and 0.993 atm?  (A:  26.3 mL)</a:t>
            </a:r>
          </a:p>
          <a:p>
            <a:pPr marL="228600" indent="-228600" eaLnBrk="1" hangingPunct="1">
              <a:buFontTx/>
              <a:buAutoNum type="arabicPeriod"/>
            </a:pPr>
            <a:r>
              <a:rPr lang="en-US" smtClean="0"/>
              <a:t>A 700. mL gas sample at STP is compressed to a volume of 200. mL, and the temperature is increased to 30.0 C.  What is the new pressure of the gas in kPa?  (A:  394 kPa)</a:t>
            </a:r>
          </a:p>
        </p:txBody>
      </p:sp>
    </p:spTree>
    <p:extLst>
      <p:ext uri="{BB962C8B-B14F-4D97-AF65-F5344CB8AC3E}">
        <p14:creationId xmlns:p14="http://schemas.microsoft.com/office/powerpoint/2010/main" val="37250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6BFF258-48A8-4E73-A9FE-7BE23991D124}" type="slidenum">
              <a:rPr lang="en-US"/>
              <a:pPr/>
              <a:t>‹#›</a:t>
            </a:fld>
            <a:endParaRPr lang="en-US"/>
          </a:p>
        </p:txBody>
      </p:sp>
    </p:spTree>
    <p:extLst>
      <p:ext uri="{BB962C8B-B14F-4D97-AF65-F5344CB8AC3E}">
        <p14:creationId xmlns:p14="http://schemas.microsoft.com/office/powerpoint/2010/main" val="1809538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6F9617B-8B87-4140-B595-3578ACA3C9BA}" type="slidenum">
              <a:rPr lang="en-US"/>
              <a:pPr/>
              <a:t>‹#›</a:t>
            </a:fld>
            <a:endParaRPr lang="en-US"/>
          </a:p>
        </p:txBody>
      </p:sp>
    </p:spTree>
    <p:extLst>
      <p:ext uri="{BB962C8B-B14F-4D97-AF65-F5344CB8AC3E}">
        <p14:creationId xmlns:p14="http://schemas.microsoft.com/office/powerpoint/2010/main" val="2205336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AFA5A82-C099-4014-AA21-CA604847C505}" type="slidenum">
              <a:rPr lang="en-US"/>
              <a:pPr/>
              <a:t>‹#›</a:t>
            </a:fld>
            <a:endParaRPr lang="en-US"/>
          </a:p>
        </p:txBody>
      </p:sp>
    </p:spTree>
    <p:extLst>
      <p:ext uri="{BB962C8B-B14F-4D97-AF65-F5344CB8AC3E}">
        <p14:creationId xmlns:p14="http://schemas.microsoft.com/office/powerpoint/2010/main" val="2144682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42900" y="2133600"/>
            <a:ext cx="3009900" cy="603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32CA0AF-B2F9-4843-BC1E-8215F2A7F96A}" type="slidenum">
              <a:rPr lang="en-US"/>
              <a:pPr/>
              <a:t>‹#›</a:t>
            </a:fld>
            <a:endParaRPr lang="en-US"/>
          </a:p>
        </p:txBody>
      </p:sp>
    </p:spTree>
    <p:extLst>
      <p:ext uri="{BB962C8B-B14F-4D97-AF65-F5344CB8AC3E}">
        <p14:creationId xmlns:p14="http://schemas.microsoft.com/office/powerpoint/2010/main" val="343809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0D56DD3-09E9-4FED-A90B-9F0FA9E1E81E}" type="slidenum">
              <a:rPr lang="en-US"/>
              <a:pPr/>
              <a:t>‹#›</a:t>
            </a:fld>
            <a:endParaRPr lang="en-US"/>
          </a:p>
        </p:txBody>
      </p:sp>
    </p:spTree>
    <p:extLst>
      <p:ext uri="{BB962C8B-B14F-4D97-AF65-F5344CB8AC3E}">
        <p14:creationId xmlns:p14="http://schemas.microsoft.com/office/powerpoint/2010/main" val="1055409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0CA5182-C02E-4BCC-85F2-DAB8763E5426}" type="slidenum">
              <a:rPr lang="en-US"/>
              <a:pPr/>
              <a:t>‹#›</a:t>
            </a:fld>
            <a:endParaRPr lang="en-US"/>
          </a:p>
        </p:txBody>
      </p:sp>
    </p:spTree>
    <p:extLst>
      <p:ext uri="{BB962C8B-B14F-4D97-AF65-F5344CB8AC3E}">
        <p14:creationId xmlns:p14="http://schemas.microsoft.com/office/powerpoint/2010/main" val="1020475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1B9B80C-6248-494B-BD05-16513DE86669}" type="slidenum">
              <a:rPr lang="en-US"/>
              <a:pPr/>
              <a:t>‹#›</a:t>
            </a:fld>
            <a:endParaRPr lang="en-US"/>
          </a:p>
        </p:txBody>
      </p:sp>
    </p:spTree>
    <p:extLst>
      <p:ext uri="{BB962C8B-B14F-4D97-AF65-F5344CB8AC3E}">
        <p14:creationId xmlns:p14="http://schemas.microsoft.com/office/powerpoint/2010/main" val="419249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FBF811BC-DEFD-4C6E-B2B0-089D01618FA3}" type="slidenum">
              <a:rPr lang="en-US"/>
              <a:pPr/>
              <a:t>‹#›</a:t>
            </a:fld>
            <a:endParaRPr lang="en-US"/>
          </a:p>
        </p:txBody>
      </p:sp>
    </p:spTree>
    <p:extLst>
      <p:ext uri="{BB962C8B-B14F-4D97-AF65-F5344CB8AC3E}">
        <p14:creationId xmlns:p14="http://schemas.microsoft.com/office/powerpoint/2010/main" val="2650414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B341D89-3EBD-4887-8577-F8E2F8FA1D13}" type="slidenum">
              <a:rPr lang="en-US"/>
              <a:pPr/>
              <a:t>‹#›</a:t>
            </a:fld>
            <a:endParaRPr lang="en-US"/>
          </a:p>
        </p:txBody>
      </p:sp>
    </p:spTree>
    <p:extLst>
      <p:ext uri="{BB962C8B-B14F-4D97-AF65-F5344CB8AC3E}">
        <p14:creationId xmlns:p14="http://schemas.microsoft.com/office/powerpoint/2010/main" val="3912591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E3B16193-DF38-47EC-A558-83B3A620808F}" type="slidenum">
              <a:rPr lang="en-US"/>
              <a:pPr/>
              <a:t>‹#›</a:t>
            </a:fld>
            <a:endParaRPr lang="en-US"/>
          </a:p>
        </p:txBody>
      </p:sp>
    </p:spTree>
    <p:extLst>
      <p:ext uri="{BB962C8B-B14F-4D97-AF65-F5344CB8AC3E}">
        <p14:creationId xmlns:p14="http://schemas.microsoft.com/office/powerpoint/2010/main" val="3896623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3C2CF4A-9BDC-491D-B365-599F41F60131}" type="slidenum">
              <a:rPr lang="en-US"/>
              <a:pPr/>
              <a:t>‹#›</a:t>
            </a:fld>
            <a:endParaRPr lang="en-US"/>
          </a:p>
        </p:txBody>
      </p:sp>
    </p:spTree>
    <p:extLst>
      <p:ext uri="{BB962C8B-B14F-4D97-AF65-F5344CB8AC3E}">
        <p14:creationId xmlns:p14="http://schemas.microsoft.com/office/powerpoint/2010/main" val="20951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6B1EF5E-C6F6-43FC-A4B2-7D56DE1EBD22}" type="slidenum">
              <a:rPr lang="en-US"/>
              <a:pPr/>
              <a:t>‹#›</a:t>
            </a:fld>
            <a:endParaRPr lang="en-US"/>
          </a:p>
        </p:txBody>
      </p:sp>
    </p:spTree>
    <p:extLst>
      <p:ext uri="{BB962C8B-B14F-4D97-AF65-F5344CB8AC3E}">
        <p14:creationId xmlns:p14="http://schemas.microsoft.com/office/powerpoint/2010/main" val="135334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ea typeface="+mn-ea"/>
              </a:defRPr>
            </a:lvl1pPr>
          </a:lstStyle>
          <a:p>
            <a:pPr>
              <a:defRPr/>
            </a:pPr>
            <a:endParaRPr lang="en-US"/>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ea typeface="+mn-ea"/>
              </a:defRPr>
            </a:lvl1pPr>
          </a:lstStyle>
          <a:p>
            <a:pPr>
              <a:defRPr/>
            </a:pPr>
            <a:endParaRPr 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00AC4898-7558-4600-BEDB-B8689428DA7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mj-cs"/>
        </a:defRPr>
      </a:lvl1pPr>
      <a:lvl2pPr algn="ctr" rtl="0" eaLnBrk="0" fontAlgn="base" hangingPunct="0">
        <a:spcBef>
          <a:spcPct val="0"/>
        </a:spcBef>
        <a:spcAft>
          <a:spcPct val="0"/>
        </a:spcAft>
        <a:defRPr sz="4400">
          <a:solidFill>
            <a:schemeClr val="tx2"/>
          </a:solidFill>
          <a:latin typeface="Arial" charset="0"/>
          <a:ea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6.bin"/><Relationship Id="rId3" Type="http://schemas.openxmlformats.org/officeDocument/2006/relationships/notesSlide" Target="../notesSlides/notesSlide9.xml"/><Relationship Id="rId7" Type="http://schemas.openxmlformats.org/officeDocument/2006/relationships/oleObject" Target="../embeddings/oleObject23.bin"/><Relationship Id="rId12" Type="http://schemas.openxmlformats.org/officeDocument/2006/relationships/image" Target="../media/image25.wmf"/><Relationship Id="rId2" Type="http://schemas.openxmlformats.org/officeDocument/2006/relationships/slideLayout" Target="../slideLayouts/slideLayout2.xml"/><Relationship Id="rId16" Type="http://schemas.openxmlformats.org/officeDocument/2006/relationships/image" Target="../media/image27.wmf"/><Relationship Id="rId1" Type="http://schemas.openxmlformats.org/officeDocument/2006/relationships/vmlDrawing" Target="../drawings/vmlDrawing6.vml"/><Relationship Id="rId6" Type="http://schemas.openxmlformats.org/officeDocument/2006/relationships/oleObject" Target="../embeddings/oleObject22.bin"/><Relationship Id="rId11" Type="http://schemas.openxmlformats.org/officeDocument/2006/relationships/oleObject" Target="../embeddings/oleObject25.bin"/><Relationship Id="rId5" Type="http://schemas.openxmlformats.org/officeDocument/2006/relationships/image" Target="../media/image22.wmf"/><Relationship Id="rId15" Type="http://schemas.openxmlformats.org/officeDocument/2006/relationships/oleObject" Target="../embeddings/oleObject27.bin"/><Relationship Id="rId10" Type="http://schemas.openxmlformats.org/officeDocument/2006/relationships/image" Target="../media/image24.wmf"/><Relationship Id="rId4" Type="http://schemas.openxmlformats.org/officeDocument/2006/relationships/oleObject" Target="../embeddings/oleObject21.bin"/><Relationship Id="rId9" Type="http://schemas.openxmlformats.org/officeDocument/2006/relationships/oleObject" Target="../embeddings/oleObject24.bin"/><Relationship Id="rId14" Type="http://schemas.openxmlformats.org/officeDocument/2006/relationships/image" Target="../media/image2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8.wmf"/><Relationship Id="rId4" Type="http://schemas.openxmlformats.org/officeDocument/2006/relationships/oleObject" Target="../embeddings/oleObject28.bin"/></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re9r0kzQp_M" TargetMode="External"/><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5.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gif"/><Relationship Id="rId5" Type="http://schemas.openxmlformats.org/officeDocument/2006/relationships/image" Target="../media/image7.wmf"/><Relationship Id="rId4" Type="http://schemas.openxmlformats.org/officeDocument/2006/relationships/oleObject" Target="../embeddings/oleObject6.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4.wmf"/><Relationship Id="rId3" Type="http://schemas.openxmlformats.org/officeDocument/2006/relationships/notesSlide" Target="../notesSlides/notesSlide7.xml"/><Relationship Id="rId7" Type="http://schemas.openxmlformats.org/officeDocument/2006/relationships/image" Target="../media/image11.wmf"/><Relationship Id="rId12"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3.wmf"/><Relationship Id="rId5" Type="http://schemas.openxmlformats.org/officeDocument/2006/relationships/image" Target="../media/image7.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2.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oleObject" Target="../embeddings/oleObject18.bin"/><Relationship Id="rId18" Type="http://schemas.openxmlformats.org/officeDocument/2006/relationships/image" Target="../media/image21.wmf"/><Relationship Id="rId3" Type="http://schemas.openxmlformats.org/officeDocument/2006/relationships/notesSlide" Target="../notesSlides/notesSlide8.xml"/><Relationship Id="rId7" Type="http://schemas.openxmlformats.org/officeDocument/2006/relationships/image" Target="../media/image16.wmf"/><Relationship Id="rId12" Type="http://schemas.openxmlformats.org/officeDocument/2006/relationships/image" Target="../media/image18.w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20.wmf"/><Relationship Id="rId1" Type="http://schemas.openxmlformats.org/officeDocument/2006/relationships/vmlDrawing" Target="../drawings/vmlDrawing5.vml"/><Relationship Id="rId6" Type="http://schemas.openxmlformats.org/officeDocument/2006/relationships/oleObject" Target="../embeddings/oleObject14.bin"/><Relationship Id="rId11" Type="http://schemas.openxmlformats.org/officeDocument/2006/relationships/oleObject" Target="../embeddings/oleObject17.bin"/><Relationship Id="rId5" Type="http://schemas.openxmlformats.org/officeDocument/2006/relationships/image" Target="../media/image15.wmf"/><Relationship Id="rId15" Type="http://schemas.openxmlformats.org/officeDocument/2006/relationships/oleObject" Target="../embeddings/oleObject19.bin"/><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7.wmf"/><Relationship Id="rId14" Type="http://schemas.openxmlformats.org/officeDocument/2006/relationships/image" Target="../media/image1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42900" y="93663"/>
            <a:ext cx="6172200" cy="1066800"/>
          </a:xfrm>
        </p:spPr>
        <p:txBody>
          <a:bodyPr/>
          <a:lstStyle/>
          <a:p>
            <a:pPr eaLnBrk="1" hangingPunct="1"/>
            <a:r>
              <a:rPr lang="en-US" sz="4000" smtClean="0">
                <a:latin typeface="Times New Roman" charset="0"/>
              </a:rPr>
              <a:t>Gases</a:t>
            </a:r>
          </a:p>
        </p:txBody>
      </p:sp>
      <p:sp>
        <p:nvSpPr>
          <p:cNvPr id="16387" name="Rectangle 3"/>
          <p:cNvSpPr>
            <a:spLocks noGrp="1" noChangeArrowheads="1"/>
          </p:cNvSpPr>
          <p:nvPr>
            <p:ph type="body" sz="half" idx="1"/>
          </p:nvPr>
        </p:nvSpPr>
        <p:spPr>
          <a:xfrm>
            <a:off x="342900" y="1160463"/>
            <a:ext cx="6515100" cy="7708900"/>
          </a:xfrm>
        </p:spPr>
        <p:txBody>
          <a:bodyPr/>
          <a:lstStyle/>
          <a:p>
            <a:pPr eaLnBrk="1" hangingPunct="1">
              <a:lnSpc>
                <a:spcPct val="90000"/>
              </a:lnSpc>
              <a:buFontTx/>
              <a:buNone/>
            </a:pPr>
            <a:r>
              <a:rPr lang="en-US" sz="2400" dirty="0" smtClean="0">
                <a:latin typeface="Times New Roman" charset="0"/>
              </a:rPr>
              <a:t>Physical Characteristics of Gases:</a:t>
            </a:r>
          </a:p>
          <a:p>
            <a:pPr eaLnBrk="1" hangingPunct="1">
              <a:lnSpc>
                <a:spcPct val="90000"/>
              </a:lnSpc>
              <a:buFontTx/>
              <a:buNone/>
            </a:pPr>
            <a:endParaRPr lang="en-US" sz="2400" dirty="0" smtClean="0">
              <a:latin typeface="Times New Roman" charset="0"/>
            </a:endParaRPr>
          </a:p>
          <a:p>
            <a:pPr eaLnBrk="1" hangingPunct="1">
              <a:lnSpc>
                <a:spcPct val="90000"/>
              </a:lnSpc>
              <a:buFontTx/>
              <a:buNone/>
            </a:pPr>
            <a:r>
              <a:rPr lang="en-US" sz="2400" dirty="0" smtClean="0">
                <a:solidFill>
                  <a:srgbClr val="CC0000"/>
                </a:solidFill>
                <a:latin typeface="Times New Roman" charset="0"/>
              </a:rPr>
              <a:t>The Kinetic Theory (a model for gases)</a:t>
            </a:r>
            <a:r>
              <a:rPr lang="en-US" sz="2400" dirty="0" smtClean="0">
                <a:latin typeface="Times New Roman" charset="0"/>
              </a:rPr>
              <a:t>:</a:t>
            </a:r>
          </a:p>
          <a:p>
            <a:pPr eaLnBrk="1" hangingPunct="1">
              <a:lnSpc>
                <a:spcPct val="90000"/>
              </a:lnSpc>
              <a:buFontTx/>
              <a:buNone/>
            </a:pPr>
            <a:r>
              <a:rPr lang="en-US" sz="2000" dirty="0" smtClean="0">
                <a:latin typeface="Times New Roman" charset="0"/>
              </a:rPr>
              <a:t>     1. Gases consist of a large number of tiny particles with 	insignificant volume</a:t>
            </a:r>
          </a:p>
          <a:p>
            <a:pPr eaLnBrk="1" hangingPunct="1">
              <a:lnSpc>
                <a:spcPct val="90000"/>
              </a:lnSpc>
              <a:buFontTx/>
              <a:buNone/>
            </a:pPr>
            <a:r>
              <a:rPr lang="en-US" sz="2000" dirty="0" smtClean="0">
                <a:latin typeface="Times New Roman" charset="0"/>
              </a:rPr>
              <a:t>	2. The particles are in constant, random motion.</a:t>
            </a:r>
          </a:p>
          <a:p>
            <a:pPr eaLnBrk="1" hangingPunct="1">
              <a:lnSpc>
                <a:spcPct val="90000"/>
              </a:lnSpc>
              <a:buFontTx/>
              <a:buNone/>
            </a:pPr>
            <a:r>
              <a:rPr lang="en-US" sz="2000" dirty="0" smtClean="0">
                <a:latin typeface="Times New Roman" charset="0"/>
              </a:rPr>
              <a:t>	3. The collisions between particles and walls are elastic.</a:t>
            </a:r>
          </a:p>
          <a:p>
            <a:pPr eaLnBrk="1" hangingPunct="1">
              <a:lnSpc>
                <a:spcPct val="90000"/>
              </a:lnSpc>
              <a:buFontTx/>
              <a:buNone/>
            </a:pPr>
            <a:r>
              <a:rPr lang="en-US" sz="2000" dirty="0" smtClean="0">
                <a:latin typeface="Times New Roman" charset="0"/>
              </a:rPr>
              <a:t>	4. There are no forces of attraction or repulsion between  </a:t>
            </a:r>
          </a:p>
          <a:p>
            <a:pPr eaLnBrk="1" hangingPunct="1">
              <a:lnSpc>
                <a:spcPct val="90000"/>
              </a:lnSpc>
              <a:buFontTx/>
              <a:buNone/>
            </a:pPr>
            <a:r>
              <a:rPr lang="en-US" sz="2000" dirty="0" smtClean="0">
                <a:latin typeface="Times New Roman" charset="0"/>
              </a:rPr>
              <a:t>          molecules</a:t>
            </a:r>
          </a:p>
          <a:p>
            <a:pPr eaLnBrk="1" hangingPunct="1">
              <a:lnSpc>
                <a:spcPct val="90000"/>
              </a:lnSpc>
              <a:buFontTx/>
              <a:buNone/>
            </a:pPr>
            <a:r>
              <a:rPr lang="en-US" sz="2000" dirty="0" smtClean="0">
                <a:latin typeface="Times New Roman" charset="0"/>
              </a:rPr>
              <a:t>	5. The average kinetic energy is directly proportional to </a:t>
            </a:r>
          </a:p>
          <a:p>
            <a:pPr eaLnBrk="1" hangingPunct="1">
              <a:lnSpc>
                <a:spcPct val="90000"/>
              </a:lnSpc>
              <a:buFontTx/>
              <a:buNone/>
            </a:pPr>
            <a:r>
              <a:rPr lang="en-US" sz="2000" dirty="0" smtClean="0">
                <a:latin typeface="Times New Roman" charset="0"/>
              </a:rPr>
              <a:t>          temperature in Kelvin ( __</a:t>
            </a:r>
            <a:r>
              <a:rPr lang="en-US" sz="2000" dirty="0" smtClean="0">
                <a:latin typeface="Times New Roman" charset="0"/>
                <a:cs typeface="Times New Roman" charset="0"/>
              </a:rPr>
              <a:t>°C + 273)</a:t>
            </a:r>
            <a:r>
              <a:rPr lang="en-US" sz="2000" dirty="0" smtClean="0">
                <a:latin typeface="Times New Roman" charset="0"/>
              </a:rPr>
              <a:t>.</a:t>
            </a:r>
          </a:p>
          <a:p>
            <a:pPr eaLnBrk="1" hangingPunct="1">
              <a:lnSpc>
                <a:spcPct val="90000"/>
              </a:lnSpc>
              <a:buFontTx/>
              <a:buNone/>
            </a:pPr>
            <a:endParaRPr lang="en-US" sz="2000" dirty="0" smtClean="0">
              <a:latin typeface="Times New Roman" charset="0"/>
            </a:endParaRPr>
          </a:p>
          <a:p>
            <a:pPr eaLnBrk="1" hangingPunct="1">
              <a:lnSpc>
                <a:spcPct val="90000"/>
              </a:lnSpc>
              <a:buFontTx/>
              <a:buNone/>
            </a:pPr>
            <a:endParaRPr lang="en-US" sz="2000" dirty="0" smtClean="0">
              <a:latin typeface="Times New Roman" charset="0"/>
            </a:endParaRPr>
          </a:p>
          <a:p>
            <a:pPr eaLnBrk="1" hangingPunct="1">
              <a:lnSpc>
                <a:spcPct val="90000"/>
              </a:lnSpc>
              <a:buFontTx/>
              <a:buNone/>
            </a:pPr>
            <a:r>
              <a:rPr lang="en-US" sz="2400" dirty="0" smtClean="0">
                <a:solidFill>
                  <a:srgbClr val="CC0000"/>
                </a:solidFill>
                <a:latin typeface="Times New Roman" charset="0"/>
              </a:rPr>
              <a:t>Diffusion</a:t>
            </a:r>
            <a:r>
              <a:rPr lang="en-US" sz="2400" dirty="0" smtClean="0">
                <a:latin typeface="Times New Roman" charset="0"/>
              </a:rPr>
              <a:t>:  spontaneous mixing due to random  </a:t>
            </a:r>
          </a:p>
          <a:p>
            <a:pPr eaLnBrk="1" hangingPunct="1">
              <a:lnSpc>
                <a:spcPct val="90000"/>
              </a:lnSpc>
              <a:buFontTx/>
              <a:buNone/>
            </a:pPr>
            <a:r>
              <a:rPr lang="en-US" sz="2400" dirty="0" smtClean="0">
                <a:latin typeface="Times New Roman" charset="0"/>
              </a:rPr>
              <a:t>            motion (molecules moving from </a:t>
            </a:r>
            <a:r>
              <a:rPr lang="en-US" sz="2400" i="1" dirty="0" smtClean="0">
                <a:latin typeface="Times New Roman" charset="0"/>
              </a:rPr>
              <a:t>high 	concentration</a:t>
            </a:r>
            <a:r>
              <a:rPr lang="en-US" sz="2400" dirty="0" smtClean="0">
                <a:latin typeface="Times New Roman" charset="0"/>
              </a:rPr>
              <a:t> towards </a:t>
            </a:r>
            <a:r>
              <a:rPr lang="en-US" sz="2400" i="1" dirty="0" smtClean="0">
                <a:latin typeface="Times New Roman" charset="0"/>
              </a:rPr>
              <a:t>low concentration)</a:t>
            </a:r>
            <a:endParaRPr lang="en-US" sz="2400" dirty="0" smtClean="0">
              <a:latin typeface="Times New Roman" charset="0"/>
            </a:endParaRPr>
          </a:p>
          <a:p>
            <a:pPr eaLnBrk="1" hangingPunct="1">
              <a:lnSpc>
                <a:spcPct val="90000"/>
              </a:lnSpc>
              <a:buFontTx/>
              <a:buNone/>
            </a:pPr>
            <a:r>
              <a:rPr lang="en-US" sz="2400" dirty="0" smtClean="0">
                <a:solidFill>
                  <a:srgbClr val="CC0000"/>
                </a:solidFill>
                <a:latin typeface="Times New Roman" charset="0"/>
              </a:rPr>
              <a:t>Effusion</a:t>
            </a:r>
            <a:r>
              <a:rPr lang="en-US" sz="2400" dirty="0" smtClean="0">
                <a:latin typeface="Times New Roman" charset="0"/>
              </a:rPr>
              <a:t>:  gas moving through a small hole</a:t>
            </a:r>
          </a:p>
          <a:p>
            <a:pPr eaLnBrk="1" hangingPunct="1">
              <a:lnSpc>
                <a:spcPct val="90000"/>
              </a:lnSpc>
              <a:buFontTx/>
              <a:buNone/>
            </a:pPr>
            <a:endParaRPr lang="en-US" sz="2400" dirty="0" smtClean="0">
              <a:latin typeface="Times New Roman" charset="0"/>
            </a:endParaRPr>
          </a:p>
          <a:p>
            <a:pPr eaLnBrk="1" hangingPunct="1">
              <a:lnSpc>
                <a:spcPct val="90000"/>
              </a:lnSpc>
              <a:buFontTx/>
              <a:buNone/>
            </a:pPr>
            <a:r>
              <a:rPr lang="en-US" sz="2400" i="1" dirty="0" smtClean="0">
                <a:latin typeface="Times New Roman" charset="0"/>
              </a:rPr>
              <a:t>Real Gas </a:t>
            </a:r>
            <a:r>
              <a:rPr lang="en-US" sz="2400" dirty="0" smtClean="0">
                <a:latin typeface="Times New Roman" charset="0"/>
              </a:rPr>
              <a:t>– a gas that does </a:t>
            </a:r>
            <a:r>
              <a:rPr lang="en-US" sz="2400" u="sng" dirty="0" smtClean="0">
                <a:latin typeface="Times New Roman" charset="0"/>
              </a:rPr>
              <a:t>not</a:t>
            </a:r>
            <a:r>
              <a:rPr lang="en-US" sz="2400" dirty="0" smtClean="0">
                <a:latin typeface="Times New Roman" charset="0"/>
              </a:rPr>
              <a:t> completely behave</a:t>
            </a:r>
          </a:p>
          <a:p>
            <a:pPr eaLnBrk="1" hangingPunct="1">
              <a:lnSpc>
                <a:spcPct val="90000"/>
              </a:lnSpc>
              <a:buFontTx/>
              <a:buNone/>
            </a:pPr>
            <a:r>
              <a:rPr lang="en-US" sz="2400" dirty="0" smtClean="0">
                <a:latin typeface="Times New Roman" charset="0"/>
              </a:rPr>
              <a:t>                  according to the kinetic theory</a:t>
            </a:r>
          </a:p>
          <a:p>
            <a:pPr eaLnBrk="1" hangingPunct="1">
              <a:lnSpc>
                <a:spcPct val="90000"/>
              </a:lnSpc>
              <a:buFontTx/>
              <a:buNone/>
            </a:pPr>
            <a:r>
              <a:rPr lang="en-US" sz="2400" dirty="0" smtClean="0">
                <a:latin typeface="Times New Roman" charset="0"/>
              </a:rPr>
              <a:t>	Due to:  1. </a:t>
            </a:r>
            <a:r>
              <a:rPr lang="en-US" sz="2400" i="1" dirty="0" smtClean="0">
                <a:latin typeface="Times New Roman" charset="0"/>
              </a:rPr>
              <a:t>Molecules</a:t>
            </a:r>
            <a:r>
              <a:rPr lang="en-US" sz="2400" dirty="0" smtClean="0">
                <a:latin typeface="Times New Roman" charset="0"/>
              </a:rPr>
              <a:t> occupy space</a:t>
            </a:r>
          </a:p>
          <a:p>
            <a:pPr eaLnBrk="1" hangingPunct="1">
              <a:lnSpc>
                <a:spcPct val="90000"/>
              </a:lnSpc>
              <a:buFontTx/>
              <a:buNone/>
            </a:pPr>
            <a:r>
              <a:rPr lang="en-US" sz="2400" dirty="0" smtClean="0">
                <a:latin typeface="Times New Roman" charset="0"/>
              </a:rPr>
              <a:t>		      2. exert attractive forces on each other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7" name="Rectangle 2"/>
          <p:cNvSpPr>
            <a:spLocks noGrp="1" noChangeArrowheads="1"/>
          </p:cNvSpPr>
          <p:nvPr>
            <p:ph type="title"/>
          </p:nvPr>
        </p:nvSpPr>
        <p:spPr>
          <a:xfrm>
            <a:off x="342900" y="366713"/>
            <a:ext cx="6172200" cy="1004887"/>
          </a:xfrm>
        </p:spPr>
        <p:txBody>
          <a:bodyPr/>
          <a:lstStyle/>
          <a:p>
            <a:pPr eaLnBrk="1" hangingPunct="1"/>
            <a:r>
              <a:rPr lang="en-US" smtClean="0">
                <a:latin typeface="Tahoma" charset="0"/>
              </a:rPr>
              <a:t>Combined Gas Law</a:t>
            </a:r>
          </a:p>
        </p:txBody>
      </p:sp>
      <p:sp>
        <p:nvSpPr>
          <p:cNvPr id="32778" name="Rectangle 3"/>
          <p:cNvSpPr>
            <a:spLocks noGrp="1" noChangeArrowheads="1"/>
          </p:cNvSpPr>
          <p:nvPr>
            <p:ph type="body" idx="1"/>
          </p:nvPr>
        </p:nvSpPr>
        <p:spPr/>
        <p:txBody>
          <a:bodyPr/>
          <a:lstStyle/>
          <a:p>
            <a:pPr eaLnBrk="1" hangingPunct="1"/>
            <a:r>
              <a:rPr lang="en-US" sz="2400" smtClean="0">
                <a:latin typeface="Tahoma" charset="0"/>
              </a:rPr>
              <a:t>True when moles are constant</a:t>
            </a:r>
          </a:p>
          <a:p>
            <a:pPr eaLnBrk="1" hangingPunct="1"/>
            <a:r>
              <a:rPr lang="en-US" sz="2400" smtClean="0">
                <a:latin typeface="Tahoma" charset="0"/>
              </a:rPr>
              <a:t>Use to remember</a:t>
            </a:r>
          </a:p>
          <a:p>
            <a:pPr lvl="1" eaLnBrk="1" hangingPunct="1"/>
            <a:r>
              <a:rPr lang="en-US" sz="2400" smtClean="0">
                <a:latin typeface="Tahoma" charset="0"/>
              </a:rPr>
              <a:t>Boyle’s law:</a:t>
            </a:r>
          </a:p>
          <a:p>
            <a:pPr lvl="1" eaLnBrk="1" hangingPunct="1"/>
            <a:r>
              <a:rPr lang="en-US" sz="2400" smtClean="0">
                <a:latin typeface="Tahoma" charset="0"/>
              </a:rPr>
              <a:t>Charles’s law:</a:t>
            </a:r>
          </a:p>
          <a:p>
            <a:pPr lvl="1" eaLnBrk="1" hangingPunct="1"/>
            <a:r>
              <a:rPr lang="en-US" sz="2400" smtClean="0">
                <a:latin typeface="Tahoma" charset="0"/>
              </a:rPr>
              <a:t>Gay-Lussac’s law:</a:t>
            </a:r>
          </a:p>
          <a:p>
            <a:pPr eaLnBrk="1" hangingPunct="1"/>
            <a:r>
              <a:rPr lang="en-US" sz="2400" smtClean="0">
                <a:latin typeface="Tahoma" charset="0"/>
              </a:rPr>
              <a:t>A balloon has a volume of 20.0 L at 23ºC and 770 torr.  What will its volume be at 685 torr and 25ºC?</a:t>
            </a:r>
          </a:p>
          <a:p>
            <a:pPr eaLnBrk="1" hangingPunct="1"/>
            <a:endParaRPr lang="en-US" sz="2400" smtClean="0">
              <a:latin typeface="Tahoma" charset="0"/>
            </a:endParaRPr>
          </a:p>
        </p:txBody>
      </p:sp>
      <p:graphicFrame>
        <p:nvGraphicFramePr>
          <p:cNvPr id="32770" name="Object 2"/>
          <p:cNvGraphicFramePr>
            <a:graphicFrameLocks noChangeAspect="1"/>
          </p:cNvGraphicFramePr>
          <p:nvPr/>
        </p:nvGraphicFramePr>
        <p:xfrm>
          <a:off x="2411413" y="1155700"/>
          <a:ext cx="1839912" cy="992188"/>
        </p:xfrm>
        <a:graphic>
          <a:graphicData uri="http://schemas.openxmlformats.org/presentationml/2006/ole">
            <mc:AlternateContent xmlns:mc="http://schemas.openxmlformats.org/markup-compatibility/2006">
              <mc:Choice xmlns:v="urn:schemas-microsoft-com:vml" Requires="v">
                <p:oleObj spid="_x0000_s32962" name="Equation" r:id="rId4" imgW="799920" imgH="431640" progId="Equation.3">
                  <p:embed/>
                </p:oleObj>
              </mc:Choice>
              <mc:Fallback>
                <p:oleObj name="Equation" r:id="rId4" imgW="799920" imgH="431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413" y="1155700"/>
                        <a:ext cx="1839912" cy="99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1" name="Object 3"/>
          <p:cNvGraphicFramePr>
            <a:graphicFrameLocks noChangeAspect="1"/>
          </p:cNvGraphicFramePr>
          <p:nvPr/>
        </p:nvGraphicFramePr>
        <p:xfrm>
          <a:off x="754063" y="6811963"/>
          <a:ext cx="1485900" cy="801687"/>
        </p:xfrm>
        <a:graphic>
          <a:graphicData uri="http://schemas.openxmlformats.org/presentationml/2006/ole">
            <mc:AlternateContent xmlns:mc="http://schemas.openxmlformats.org/markup-compatibility/2006">
              <mc:Choice xmlns:v="urn:schemas-microsoft-com:vml" Requires="v">
                <p:oleObj spid="_x0000_s32963" name="Equation" r:id="rId6" imgW="799920" imgH="431640" progId="Equation.3">
                  <p:embed/>
                </p:oleObj>
              </mc:Choice>
              <mc:Fallback>
                <p:oleObj name="Equation" r:id="rId6" imgW="799920" imgH="4316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063" y="6811963"/>
                        <a:ext cx="1485900" cy="80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2" name="Object 4"/>
          <p:cNvGraphicFramePr>
            <a:graphicFrameLocks noChangeAspect="1"/>
          </p:cNvGraphicFramePr>
          <p:nvPr/>
        </p:nvGraphicFramePr>
        <p:xfrm>
          <a:off x="2971800" y="6775450"/>
          <a:ext cx="1481138" cy="838200"/>
        </p:xfrm>
        <a:graphic>
          <a:graphicData uri="http://schemas.openxmlformats.org/presentationml/2006/ole">
            <mc:AlternateContent xmlns:mc="http://schemas.openxmlformats.org/markup-compatibility/2006">
              <mc:Choice xmlns:v="urn:schemas-microsoft-com:vml" Requires="v">
                <p:oleObj spid="_x0000_s32964" name="Equation" r:id="rId7" imgW="761760" imgH="431640" progId="Equation.3">
                  <p:embed/>
                </p:oleObj>
              </mc:Choice>
              <mc:Fallback>
                <p:oleObj name="Equation" r:id="rId7" imgW="761760" imgH="43164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1800" y="6775450"/>
                        <a:ext cx="148113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9" name="AutoShape 10"/>
          <p:cNvSpPr>
            <a:spLocks noChangeArrowheads="1"/>
          </p:cNvSpPr>
          <p:nvPr/>
        </p:nvSpPr>
        <p:spPr bwMode="auto">
          <a:xfrm>
            <a:off x="2332038" y="7086600"/>
            <a:ext cx="457200" cy="182563"/>
          </a:xfrm>
          <a:prstGeom prst="notchedRightArrow">
            <a:avLst>
              <a:gd name="adj1" fmla="val 50000"/>
              <a:gd name="adj2" fmla="val 62609"/>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32773" name="Object 5"/>
          <p:cNvGraphicFramePr>
            <a:graphicFrameLocks noChangeAspect="1"/>
          </p:cNvGraphicFramePr>
          <p:nvPr/>
        </p:nvGraphicFramePr>
        <p:xfrm>
          <a:off x="754063" y="5630863"/>
          <a:ext cx="1485900" cy="862012"/>
        </p:xfrm>
        <a:graphic>
          <a:graphicData uri="http://schemas.openxmlformats.org/presentationml/2006/ole">
            <mc:AlternateContent xmlns:mc="http://schemas.openxmlformats.org/markup-compatibility/2006">
              <mc:Choice xmlns:v="urn:schemas-microsoft-com:vml" Requires="v">
                <p:oleObj spid="_x0000_s32965" name="Equation" r:id="rId9" imgW="787320" imgH="457200" progId="Equation.3">
                  <p:embed/>
                </p:oleObj>
              </mc:Choice>
              <mc:Fallback>
                <p:oleObj name="Equation" r:id="rId9" imgW="787320" imgH="4572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063" y="5630863"/>
                        <a:ext cx="1485900" cy="86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4" name="Object 6"/>
          <p:cNvGraphicFramePr>
            <a:graphicFrameLocks noChangeAspect="1"/>
          </p:cNvGraphicFramePr>
          <p:nvPr/>
        </p:nvGraphicFramePr>
        <p:xfrm>
          <a:off x="2332038" y="5630863"/>
          <a:ext cx="2468562" cy="838200"/>
        </p:xfrm>
        <a:graphic>
          <a:graphicData uri="http://schemas.openxmlformats.org/presentationml/2006/ole">
            <mc:AlternateContent xmlns:mc="http://schemas.openxmlformats.org/markup-compatibility/2006">
              <mc:Choice xmlns:v="urn:schemas-microsoft-com:vml" Requires="v">
                <p:oleObj spid="_x0000_s32966" name="Equation" r:id="rId11" imgW="1346040" imgH="457200" progId="Equation.3">
                  <p:embed/>
                </p:oleObj>
              </mc:Choice>
              <mc:Fallback>
                <p:oleObj name="Equation" r:id="rId11" imgW="1346040" imgH="457200"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32038" y="5630863"/>
                        <a:ext cx="2468562"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5" name="Object 7"/>
          <p:cNvGraphicFramePr>
            <a:graphicFrameLocks noChangeAspect="1"/>
          </p:cNvGraphicFramePr>
          <p:nvPr/>
        </p:nvGraphicFramePr>
        <p:xfrm>
          <a:off x="4875213" y="5630863"/>
          <a:ext cx="1406525" cy="874712"/>
        </p:xfrm>
        <a:graphic>
          <a:graphicData uri="http://schemas.openxmlformats.org/presentationml/2006/ole">
            <mc:AlternateContent xmlns:mc="http://schemas.openxmlformats.org/markup-compatibility/2006">
              <mc:Choice xmlns:v="urn:schemas-microsoft-com:vml" Requires="v">
                <p:oleObj spid="_x0000_s32967" name="Equation" r:id="rId13" imgW="736560" imgH="457200" progId="Equation.3">
                  <p:embed/>
                </p:oleObj>
              </mc:Choice>
              <mc:Fallback>
                <p:oleObj name="Equation" r:id="rId13" imgW="736560" imgH="457200" progId="Equation.3">
                  <p:embed/>
                  <p:pic>
                    <p:nvPicPr>
                      <p:cNvPr id="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75213" y="5630863"/>
                        <a:ext cx="1406525" cy="874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6" name="Object 8"/>
          <p:cNvGraphicFramePr>
            <a:graphicFrameLocks noChangeAspect="1"/>
          </p:cNvGraphicFramePr>
          <p:nvPr>
            <p:extLst>
              <p:ext uri="{D42A27DB-BD31-4B8C-83A1-F6EECF244321}">
                <p14:modId xmlns:p14="http://schemas.microsoft.com/office/powerpoint/2010/main" val="3498732913"/>
              </p:ext>
            </p:extLst>
          </p:nvPr>
        </p:nvGraphicFramePr>
        <p:xfrm>
          <a:off x="765175" y="7759700"/>
          <a:ext cx="4543425" cy="814388"/>
        </p:xfrm>
        <a:graphic>
          <a:graphicData uri="http://schemas.openxmlformats.org/presentationml/2006/ole">
            <mc:AlternateContent xmlns:mc="http://schemas.openxmlformats.org/markup-compatibility/2006">
              <mc:Choice xmlns:v="urn:schemas-microsoft-com:vml" Requires="v">
                <p:oleObj spid="_x0000_s32968" name="Equation" r:id="rId15" imgW="2336760" imgH="419040" progId="Equation.3">
                  <p:embed/>
                </p:oleObj>
              </mc:Choice>
              <mc:Fallback>
                <p:oleObj name="Equation" r:id="rId15" imgW="2336760" imgH="419040" progId="Equation.3">
                  <p:embed/>
                  <p:pic>
                    <p:nvPicPr>
                      <p:cNvPr id="0" name="Object 8"/>
                      <p:cNvPicPr>
                        <a:picLocks noChangeAspect="1" noChangeArrowheads="1"/>
                      </p:cNvPicPr>
                      <p:nvPr/>
                    </p:nvPicPr>
                    <p:blipFill>
                      <a:blip r:embed="rId16"/>
                      <a:srcRect/>
                      <a:stretch>
                        <a:fillRect/>
                      </a:stretch>
                    </p:blipFill>
                    <p:spPr bwMode="auto">
                      <a:xfrm>
                        <a:off x="765175" y="7759700"/>
                        <a:ext cx="4543425" cy="81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42900" y="366713"/>
            <a:ext cx="6172200" cy="1187450"/>
          </a:xfrm>
        </p:spPr>
        <p:txBody>
          <a:bodyPr/>
          <a:lstStyle/>
          <a:p>
            <a:pPr eaLnBrk="1" hangingPunct="1"/>
            <a:r>
              <a:rPr lang="en-US" b="1" smtClean="0">
                <a:latin typeface="Tahoma" charset="0"/>
              </a:rPr>
              <a:t>Ideal Gas Law</a:t>
            </a:r>
          </a:p>
        </p:txBody>
      </p:sp>
      <p:sp>
        <p:nvSpPr>
          <p:cNvPr id="36867" name="Rectangle 3"/>
          <p:cNvSpPr>
            <a:spLocks noGrp="1" noChangeArrowheads="1"/>
          </p:cNvSpPr>
          <p:nvPr>
            <p:ph type="body" idx="1"/>
          </p:nvPr>
        </p:nvSpPr>
        <p:spPr>
          <a:xfrm>
            <a:off x="342900" y="1554163"/>
            <a:ext cx="6172200" cy="6613525"/>
          </a:xfrm>
        </p:spPr>
        <p:txBody>
          <a:bodyPr/>
          <a:lstStyle/>
          <a:p>
            <a:pPr algn="ctr" eaLnBrk="1" hangingPunct="1">
              <a:buFontTx/>
              <a:buNone/>
            </a:pPr>
            <a:r>
              <a:rPr lang="en-US" dirty="0" smtClean="0"/>
              <a:t>PV=</a:t>
            </a:r>
            <a:r>
              <a:rPr lang="en-US" dirty="0" err="1" smtClean="0"/>
              <a:t>nRT</a:t>
            </a:r>
            <a:endParaRPr lang="en-US" dirty="0" smtClean="0"/>
          </a:p>
          <a:p>
            <a:pPr eaLnBrk="1" hangingPunct="1"/>
            <a:r>
              <a:rPr lang="en-US" dirty="0" smtClean="0"/>
              <a:t>R is the gas constant. It will always have the same values.</a:t>
            </a:r>
          </a:p>
          <a:p>
            <a:pPr eaLnBrk="1" hangingPunct="1"/>
            <a:r>
              <a:rPr lang="en-US" dirty="0" smtClean="0"/>
              <a:t>You must know which one to use</a:t>
            </a:r>
          </a:p>
          <a:p>
            <a:pPr eaLnBrk="1" hangingPunct="1"/>
            <a:r>
              <a:rPr lang="en-US" dirty="0" smtClean="0"/>
              <a:t>R = 8.314 </a:t>
            </a:r>
            <a:r>
              <a:rPr lang="en-US" dirty="0" err="1" smtClean="0"/>
              <a:t>kPa</a:t>
            </a:r>
            <a:r>
              <a:rPr lang="en-US" dirty="0" smtClean="0"/>
              <a:t> L K</a:t>
            </a:r>
            <a:r>
              <a:rPr lang="en-US" baseline="30000" dirty="0" smtClean="0"/>
              <a:t>-1</a:t>
            </a:r>
            <a:r>
              <a:rPr lang="en-US" dirty="0" smtClean="0"/>
              <a:t> mol</a:t>
            </a:r>
            <a:r>
              <a:rPr lang="en-US" baseline="30000" dirty="0"/>
              <a:t>-1</a:t>
            </a:r>
            <a:r>
              <a:rPr lang="en-US" dirty="0" smtClean="0"/>
              <a:t> if Pressure is in kilopascals(</a:t>
            </a:r>
            <a:r>
              <a:rPr lang="en-US" dirty="0" err="1" smtClean="0"/>
              <a:t>kPa</a:t>
            </a:r>
            <a:r>
              <a:rPr lang="en-US" dirty="0" smtClean="0"/>
              <a:t>), Volume is in liters(L), Temperature is in Kelvin(K)</a:t>
            </a:r>
            <a:br>
              <a:rPr lang="en-US" dirty="0" smtClean="0"/>
            </a:br>
            <a:r>
              <a:rPr lang="en-US" dirty="0" smtClean="0"/>
              <a:t>R = 0.0821 L </a:t>
            </a:r>
            <a:r>
              <a:rPr lang="en-US" dirty="0" err="1" smtClean="0"/>
              <a:t>atm</a:t>
            </a:r>
            <a:r>
              <a:rPr lang="en-US" dirty="0" smtClean="0"/>
              <a:t> K</a:t>
            </a:r>
            <a:r>
              <a:rPr lang="en-US" baseline="30000" dirty="0"/>
              <a:t>-1</a:t>
            </a:r>
            <a:r>
              <a:rPr lang="en-US" dirty="0" smtClean="0"/>
              <a:t> mol</a:t>
            </a:r>
            <a:r>
              <a:rPr lang="en-US" baseline="30000" dirty="0"/>
              <a:t>-1</a:t>
            </a:r>
            <a:r>
              <a:rPr lang="en-US" dirty="0" smtClean="0"/>
              <a:t> if Pressure is in atmospheres(</a:t>
            </a:r>
            <a:r>
              <a:rPr lang="en-US" dirty="0" err="1" smtClean="0"/>
              <a:t>atm</a:t>
            </a:r>
            <a:r>
              <a:rPr lang="en-US" dirty="0" smtClean="0"/>
              <a:t>), Volume is in </a:t>
            </a:r>
            <a:r>
              <a:rPr lang="en-US" dirty="0" err="1" smtClean="0"/>
              <a:t>litrers</a:t>
            </a:r>
            <a:r>
              <a:rPr lang="en-US" dirty="0" smtClean="0"/>
              <a:t>(L), Temperature is in Kelvin(K)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42900" y="366713"/>
            <a:ext cx="6172200" cy="1004887"/>
          </a:xfrm>
        </p:spPr>
        <p:txBody>
          <a:bodyPr/>
          <a:lstStyle/>
          <a:p>
            <a:pPr eaLnBrk="1" hangingPunct="1"/>
            <a:r>
              <a:rPr lang="en-US" b="1" smtClean="0">
                <a:latin typeface="Tahoma" charset="0"/>
              </a:rPr>
              <a:t>Ideal Gas Law</a:t>
            </a:r>
          </a:p>
        </p:txBody>
      </p:sp>
      <p:sp>
        <p:nvSpPr>
          <p:cNvPr id="37891" name="Rectangle 3"/>
          <p:cNvSpPr>
            <a:spLocks noGrp="1" noChangeArrowheads="1"/>
          </p:cNvSpPr>
          <p:nvPr>
            <p:ph type="body" idx="1"/>
          </p:nvPr>
        </p:nvSpPr>
        <p:spPr>
          <a:xfrm>
            <a:off x="342900" y="1371600"/>
            <a:ext cx="6172200" cy="7497763"/>
          </a:xfrm>
        </p:spPr>
        <p:txBody>
          <a:bodyPr/>
          <a:lstStyle/>
          <a:p>
            <a:pPr eaLnBrk="1" hangingPunct="1">
              <a:lnSpc>
                <a:spcPct val="80000"/>
              </a:lnSpc>
            </a:pPr>
            <a:r>
              <a:rPr lang="en-US" sz="2800" smtClean="0">
                <a:latin typeface="Tahoma" charset="0"/>
              </a:rPr>
              <a:t>What volume is needed to store 0.050 moles of helium gas at 202.6 kPa and 400 K?</a:t>
            </a:r>
          </a:p>
          <a:p>
            <a:pPr eaLnBrk="1" hangingPunct="1">
              <a:lnSpc>
                <a:spcPct val="80000"/>
              </a:lnSpc>
            </a:pPr>
            <a:endParaRPr lang="en-US" sz="2800" smtClean="0">
              <a:latin typeface="Tahoma" charset="0"/>
            </a:endParaRPr>
          </a:p>
          <a:p>
            <a:pPr eaLnBrk="1" hangingPunct="1">
              <a:lnSpc>
                <a:spcPct val="80000"/>
              </a:lnSpc>
            </a:pPr>
            <a:r>
              <a:rPr lang="en-US" sz="2800" smtClean="0">
                <a:latin typeface="Tahoma" charset="0"/>
              </a:rPr>
              <a:t>What pressure will be exerted by 20.16 g hydrogen gas in a 7.5 L cylinder at 20</a:t>
            </a:r>
            <a:r>
              <a:rPr lang="en-US" sz="2800" smtClean="0">
                <a:latin typeface="Tahoma" charset="0"/>
                <a:cs typeface="Arial" charset="0"/>
              </a:rPr>
              <a:t>º</a:t>
            </a:r>
            <a:r>
              <a:rPr lang="en-US" sz="2800" smtClean="0">
                <a:latin typeface="Tahoma" charset="0"/>
              </a:rPr>
              <a:t>C?</a:t>
            </a:r>
          </a:p>
          <a:p>
            <a:pPr eaLnBrk="1" hangingPunct="1">
              <a:lnSpc>
                <a:spcPct val="80000"/>
              </a:lnSpc>
            </a:pPr>
            <a:endParaRPr lang="en-US" sz="2800" smtClean="0">
              <a:latin typeface="Tahoma" charset="0"/>
            </a:endParaRPr>
          </a:p>
          <a:p>
            <a:pPr eaLnBrk="1" hangingPunct="1">
              <a:lnSpc>
                <a:spcPct val="80000"/>
              </a:lnSpc>
            </a:pPr>
            <a:r>
              <a:rPr lang="en-US" sz="2800" smtClean="0">
                <a:latin typeface="Tahoma" charset="0"/>
              </a:rPr>
              <a:t>A 50 L cylinder is filled with argon gas to a pressure of 10130.0 kPa at 30</a:t>
            </a:r>
            <a:r>
              <a:rPr lang="en-US" sz="2800" smtClean="0">
                <a:latin typeface="Tahoma" charset="0"/>
                <a:cs typeface="Arial" charset="0"/>
              </a:rPr>
              <a:t>º</a:t>
            </a:r>
            <a:r>
              <a:rPr lang="en-US" sz="2800" smtClean="0">
                <a:latin typeface="Tahoma" charset="0"/>
              </a:rPr>
              <a:t>C. How many moles of argon gas are in the cylinder?</a:t>
            </a:r>
          </a:p>
          <a:p>
            <a:pPr eaLnBrk="1" hangingPunct="1">
              <a:lnSpc>
                <a:spcPct val="80000"/>
              </a:lnSpc>
            </a:pPr>
            <a:endParaRPr lang="en-US" sz="2800" smtClean="0">
              <a:latin typeface="Tahoma" charset="0"/>
            </a:endParaRPr>
          </a:p>
          <a:p>
            <a:pPr eaLnBrk="1" hangingPunct="1">
              <a:lnSpc>
                <a:spcPct val="80000"/>
              </a:lnSpc>
            </a:pPr>
            <a:r>
              <a:rPr lang="en-US" sz="2800" smtClean="0">
                <a:latin typeface="Tahoma" charset="0"/>
              </a:rPr>
              <a:t>To what temperature does a 250 mL cylinder containing 0.40 g helium gas need to be cooled in order for the pressure to be 253.25 kPa?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342900" y="366713"/>
            <a:ext cx="6172200" cy="912812"/>
          </a:xfrm>
        </p:spPr>
        <p:txBody>
          <a:bodyPr/>
          <a:lstStyle/>
          <a:p>
            <a:pPr eaLnBrk="1" hangingPunct="1"/>
            <a:r>
              <a:rPr lang="en-US" dirty="0" smtClean="0"/>
              <a:t>Dalton’s Law of </a:t>
            </a:r>
            <a:br>
              <a:rPr lang="en-US" dirty="0" smtClean="0"/>
            </a:br>
            <a:r>
              <a:rPr lang="en-US" dirty="0" smtClean="0"/>
              <a:t>Partial Pressure</a:t>
            </a:r>
          </a:p>
        </p:txBody>
      </p:sp>
      <p:sp>
        <p:nvSpPr>
          <p:cNvPr id="34820" name="Rectangle 3"/>
          <p:cNvSpPr>
            <a:spLocks noGrp="1" noChangeArrowheads="1"/>
          </p:cNvSpPr>
          <p:nvPr>
            <p:ph type="body" idx="1"/>
          </p:nvPr>
        </p:nvSpPr>
        <p:spPr/>
        <p:txBody>
          <a:bodyPr/>
          <a:lstStyle/>
          <a:p>
            <a:pPr eaLnBrk="1" hangingPunct="1"/>
            <a:r>
              <a:rPr lang="en-US" smtClean="0">
                <a:latin typeface="Tahoma" charset="0"/>
              </a:rPr>
              <a:t>The total pressure of a gas sample is equal to the sum of the partial pressures of individual gases.</a:t>
            </a:r>
          </a:p>
          <a:p>
            <a:pPr eaLnBrk="1" hangingPunct="1"/>
            <a:r>
              <a:rPr lang="en-US" smtClean="0">
                <a:latin typeface="Tahoma" charset="0"/>
              </a:rPr>
              <a:t>Example:  Earth’s atmosphere</a:t>
            </a:r>
          </a:p>
        </p:txBody>
      </p:sp>
      <p:graphicFrame>
        <p:nvGraphicFramePr>
          <p:cNvPr id="34818" name="Object 2"/>
          <p:cNvGraphicFramePr>
            <a:graphicFrameLocks noChangeAspect="1"/>
          </p:cNvGraphicFramePr>
          <p:nvPr>
            <p:extLst>
              <p:ext uri="{D42A27DB-BD31-4B8C-83A1-F6EECF244321}">
                <p14:modId xmlns:p14="http://schemas.microsoft.com/office/powerpoint/2010/main" val="662997266"/>
              </p:ext>
            </p:extLst>
          </p:nvPr>
        </p:nvGraphicFramePr>
        <p:xfrm>
          <a:off x="1691659" y="1561306"/>
          <a:ext cx="3382962" cy="563563"/>
        </p:xfrm>
        <a:graphic>
          <a:graphicData uri="http://schemas.openxmlformats.org/presentationml/2006/ole">
            <mc:AlternateContent xmlns:mc="http://schemas.openxmlformats.org/markup-compatibility/2006">
              <mc:Choice xmlns:v="urn:schemas-microsoft-com:vml" Requires="v">
                <p:oleObj spid="_x0000_s34870" name="Equation" r:id="rId4" imgW="1371600" imgH="228600" progId="Equation.3">
                  <p:embed/>
                </p:oleObj>
              </mc:Choice>
              <mc:Fallback>
                <p:oleObj name="Equation" r:id="rId4" imgW="13716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59" y="1561306"/>
                        <a:ext cx="3382962"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93" name="Group 61"/>
          <p:cNvGraphicFramePr>
            <a:graphicFrameLocks noGrp="1"/>
          </p:cNvGraphicFramePr>
          <p:nvPr/>
        </p:nvGraphicFramePr>
        <p:xfrm>
          <a:off x="777875" y="4876800"/>
          <a:ext cx="5211763" cy="3657600"/>
        </p:xfrm>
        <a:graphic>
          <a:graphicData uri="http://schemas.openxmlformats.org/drawingml/2006/table">
            <a:tbl>
              <a:tblPr/>
              <a:tblGrid>
                <a:gridCol w="1828800"/>
                <a:gridCol w="3382963"/>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ea typeface="ＭＳ Ｐゴシック" charset="-128"/>
                        </a:rPr>
                        <a:t>Gas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ea typeface="ＭＳ Ｐゴシック" charset="-128"/>
                        </a:rPr>
                        <a:t>Pressure (torr)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N</a:t>
                      </a:r>
                      <a:r>
                        <a:rPr kumimoji="0" lang="en-US" sz="2800" b="0" i="0" u="none" strike="noStrike" cap="none" normalizeH="0" baseline="-25000" smtClean="0">
                          <a:ln>
                            <a:noFill/>
                          </a:ln>
                          <a:solidFill>
                            <a:schemeClr val="tx1"/>
                          </a:solidFill>
                          <a:effectLst/>
                          <a:latin typeface="Arial" charset="0"/>
                          <a:ea typeface="ＭＳ Ｐゴシック" charset="-128"/>
                        </a:rPr>
                        <a:t>2</a:t>
                      </a:r>
                      <a:endParaRPr kumimoji="0" lang="en-US" sz="2800" b="0" i="0" u="none" strike="noStrike" cap="none" normalizeH="0" baseline="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593.5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O</a:t>
                      </a:r>
                      <a:r>
                        <a:rPr kumimoji="0" lang="en-US" sz="2800" b="0" i="0" u="none" strike="noStrike" cap="none" normalizeH="0" baseline="-25000" smtClean="0">
                          <a:ln>
                            <a:noFill/>
                          </a:ln>
                          <a:solidFill>
                            <a:schemeClr val="tx1"/>
                          </a:solidFill>
                          <a:effectLst/>
                          <a:latin typeface="Arial" charset="0"/>
                          <a:ea typeface="ＭＳ Ｐゴシック" charset="-128"/>
                        </a:rPr>
                        <a:t>2</a:t>
                      </a:r>
                      <a:endParaRPr kumimoji="0" lang="en-US" sz="2800" b="0" i="0" u="none" strike="noStrike" cap="none" normalizeH="0" baseline="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159.2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7.1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CO</a:t>
                      </a:r>
                      <a:r>
                        <a:rPr kumimoji="0" lang="en-US" sz="2800" b="0" i="0" u="none" strike="noStrike" cap="none" normalizeH="0" baseline="-25000" smtClean="0">
                          <a:ln>
                            <a:noFill/>
                          </a:ln>
                          <a:solidFill>
                            <a:schemeClr val="tx1"/>
                          </a:solidFill>
                          <a:effectLst/>
                          <a:latin typeface="Arial" charset="0"/>
                          <a:ea typeface="ＭＳ Ｐゴシック" charset="-128"/>
                        </a:rPr>
                        <a:t>2</a:t>
                      </a:r>
                      <a:endParaRPr kumimoji="0" lang="en-US" sz="2800" b="0" i="0" u="none" strike="noStrike" cap="none" normalizeH="0" baseline="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0.23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760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60638" y="1850858"/>
            <a:ext cx="7179276" cy="2273023"/>
          </a:xfrm>
          <a:prstGeom prst="rect">
            <a:avLst/>
          </a:prstGeom>
        </p:spPr>
      </p:pic>
      <p:sp>
        <p:nvSpPr>
          <p:cNvPr id="5" name="TextBox 4"/>
          <p:cNvSpPr txBox="1"/>
          <p:nvPr/>
        </p:nvSpPr>
        <p:spPr>
          <a:xfrm>
            <a:off x="1508781" y="4846317"/>
            <a:ext cx="3748999" cy="1754326"/>
          </a:xfrm>
          <a:prstGeom prst="rect">
            <a:avLst/>
          </a:prstGeom>
          <a:noFill/>
        </p:spPr>
        <p:txBody>
          <a:bodyPr wrap="square" rtlCol="0">
            <a:spAutoFit/>
          </a:bodyPr>
          <a:lstStyle/>
          <a:p>
            <a:r>
              <a:rPr lang="en-US" dirty="0" smtClean="0"/>
              <a:t>93.4 </a:t>
            </a:r>
            <a:r>
              <a:rPr lang="en-US" dirty="0" err="1" smtClean="0"/>
              <a:t>kPa</a:t>
            </a:r>
            <a:endParaRPr lang="en-US" dirty="0" smtClean="0"/>
          </a:p>
          <a:p>
            <a:endParaRPr lang="en-US" dirty="0"/>
          </a:p>
          <a:p>
            <a:r>
              <a:rPr lang="en-US" dirty="0" smtClean="0"/>
              <a:t>3.3 </a:t>
            </a:r>
            <a:r>
              <a:rPr lang="en-US" dirty="0" err="1" smtClean="0"/>
              <a:t>kPa</a:t>
            </a:r>
            <a:endParaRPr lang="en-US" dirty="0"/>
          </a:p>
        </p:txBody>
      </p:sp>
    </p:spTree>
    <p:extLst>
      <p:ext uri="{BB962C8B-B14F-4D97-AF65-F5344CB8AC3E}">
        <p14:creationId xmlns:p14="http://schemas.microsoft.com/office/powerpoint/2010/main" val="105859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42900" y="366713"/>
            <a:ext cx="6172200" cy="912812"/>
          </a:xfrm>
        </p:spPr>
        <p:txBody>
          <a:bodyPr/>
          <a:lstStyle/>
          <a:p>
            <a:pPr eaLnBrk="1" hangingPunct="1"/>
            <a:r>
              <a:rPr lang="en-US" smtClean="0">
                <a:latin typeface="Tahoma" charset="0"/>
              </a:rPr>
              <a:t>Gases You Know</a:t>
            </a:r>
          </a:p>
        </p:txBody>
      </p:sp>
      <p:sp>
        <p:nvSpPr>
          <p:cNvPr id="39939" name="Rectangle 3"/>
          <p:cNvSpPr>
            <a:spLocks noGrp="1" noChangeArrowheads="1"/>
          </p:cNvSpPr>
          <p:nvPr>
            <p:ph type="body" idx="1"/>
          </p:nvPr>
        </p:nvSpPr>
        <p:spPr>
          <a:xfrm>
            <a:off x="342900" y="1279525"/>
            <a:ext cx="6172200" cy="6888163"/>
          </a:xfrm>
        </p:spPr>
        <p:txBody>
          <a:bodyPr/>
          <a:lstStyle/>
          <a:p>
            <a:pPr eaLnBrk="1" hangingPunct="1">
              <a:lnSpc>
                <a:spcPct val="90000"/>
              </a:lnSpc>
              <a:buFont typeface="Webdings" charset="2"/>
              <a:buChar char="·"/>
            </a:pPr>
            <a:r>
              <a:rPr lang="en-US" smtClean="0">
                <a:solidFill>
                  <a:srgbClr val="CC0000"/>
                </a:solidFill>
                <a:latin typeface="Tahoma" charset="0"/>
              </a:rPr>
              <a:t>N</a:t>
            </a:r>
            <a:r>
              <a:rPr lang="en-US" baseline="-25000" smtClean="0">
                <a:solidFill>
                  <a:srgbClr val="CC0000"/>
                </a:solidFill>
                <a:latin typeface="Tahoma" charset="0"/>
              </a:rPr>
              <a:t>2</a:t>
            </a:r>
          </a:p>
          <a:p>
            <a:pPr lvl="1" eaLnBrk="1" hangingPunct="1">
              <a:lnSpc>
                <a:spcPct val="90000"/>
              </a:lnSpc>
              <a:buFont typeface="Webdings" charset="2"/>
              <a:buChar char="·"/>
            </a:pPr>
            <a:r>
              <a:rPr lang="en-US" smtClean="0">
                <a:latin typeface="Tahoma" charset="0"/>
              </a:rPr>
              <a:t>The most common gas in our atmosphere (78%)</a:t>
            </a:r>
          </a:p>
          <a:p>
            <a:pPr lvl="1" eaLnBrk="1" hangingPunct="1">
              <a:lnSpc>
                <a:spcPct val="90000"/>
              </a:lnSpc>
              <a:buFont typeface="Webdings" charset="2"/>
              <a:buChar char="·"/>
            </a:pPr>
            <a:r>
              <a:rPr lang="en-US" smtClean="0">
                <a:latin typeface="Tahoma" charset="0"/>
              </a:rPr>
              <a:t>Not reactive</a:t>
            </a:r>
          </a:p>
          <a:p>
            <a:pPr eaLnBrk="1" hangingPunct="1">
              <a:lnSpc>
                <a:spcPct val="90000"/>
              </a:lnSpc>
              <a:buFont typeface="Webdings" charset="2"/>
              <a:buChar char="·"/>
            </a:pPr>
            <a:r>
              <a:rPr lang="en-US" smtClean="0">
                <a:solidFill>
                  <a:srgbClr val="CC0000"/>
                </a:solidFill>
                <a:latin typeface="Tahoma" charset="0"/>
              </a:rPr>
              <a:t>O</a:t>
            </a:r>
            <a:r>
              <a:rPr lang="en-US" baseline="-25000" smtClean="0">
                <a:solidFill>
                  <a:srgbClr val="CC0000"/>
                </a:solidFill>
                <a:latin typeface="Tahoma" charset="0"/>
              </a:rPr>
              <a:t>2</a:t>
            </a:r>
            <a:endParaRPr lang="en-US" smtClean="0">
              <a:solidFill>
                <a:srgbClr val="CC0000"/>
              </a:solidFill>
              <a:latin typeface="Tahoma" charset="0"/>
            </a:endParaRPr>
          </a:p>
          <a:p>
            <a:pPr lvl="1" eaLnBrk="1" hangingPunct="1">
              <a:lnSpc>
                <a:spcPct val="90000"/>
              </a:lnSpc>
              <a:buFont typeface="Webdings" charset="2"/>
              <a:buChar char="·"/>
            </a:pPr>
            <a:r>
              <a:rPr lang="en-US" smtClean="0">
                <a:latin typeface="Tahoma" charset="0"/>
              </a:rPr>
              <a:t>20% of the atmosphere</a:t>
            </a:r>
          </a:p>
          <a:p>
            <a:pPr lvl="1" eaLnBrk="1" hangingPunct="1">
              <a:lnSpc>
                <a:spcPct val="90000"/>
              </a:lnSpc>
              <a:buFont typeface="Webdings" charset="2"/>
              <a:buChar char="·"/>
            </a:pPr>
            <a:r>
              <a:rPr lang="en-US" smtClean="0">
                <a:latin typeface="Tahoma" charset="0"/>
              </a:rPr>
              <a:t>Supports combustion</a:t>
            </a:r>
          </a:p>
          <a:p>
            <a:pPr eaLnBrk="1" hangingPunct="1">
              <a:lnSpc>
                <a:spcPct val="90000"/>
              </a:lnSpc>
              <a:buFont typeface="Webdings" charset="2"/>
              <a:buChar char="·"/>
            </a:pPr>
            <a:r>
              <a:rPr lang="en-US" smtClean="0">
                <a:solidFill>
                  <a:srgbClr val="CC0000"/>
                </a:solidFill>
                <a:latin typeface="Tahoma" charset="0"/>
              </a:rPr>
              <a:t>CO</a:t>
            </a:r>
            <a:r>
              <a:rPr lang="en-US" baseline="-25000" smtClean="0">
                <a:solidFill>
                  <a:srgbClr val="CC0000"/>
                </a:solidFill>
                <a:latin typeface="Tahoma" charset="0"/>
              </a:rPr>
              <a:t>2</a:t>
            </a:r>
            <a:endParaRPr lang="en-US" smtClean="0">
              <a:solidFill>
                <a:srgbClr val="CC0000"/>
              </a:solidFill>
              <a:latin typeface="Tahoma" charset="0"/>
            </a:endParaRPr>
          </a:p>
          <a:p>
            <a:pPr lvl="1" eaLnBrk="1" hangingPunct="1">
              <a:lnSpc>
                <a:spcPct val="90000"/>
              </a:lnSpc>
              <a:buFont typeface="Webdings" charset="2"/>
              <a:buChar char="·"/>
            </a:pPr>
            <a:r>
              <a:rPr lang="en-US" smtClean="0">
                <a:latin typeface="Tahoma" charset="0"/>
              </a:rPr>
              <a:t>Greenhouse gas</a:t>
            </a:r>
          </a:p>
          <a:p>
            <a:pPr lvl="1" eaLnBrk="1" hangingPunct="1">
              <a:lnSpc>
                <a:spcPct val="90000"/>
              </a:lnSpc>
              <a:buFont typeface="Webdings" charset="2"/>
              <a:buChar char="·"/>
            </a:pPr>
            <a:r>
              <a:rPr lang="en-US" smtClean="0">
                <a:latin typeface="Tahoma" charset="0"/>
              </a:rPr>
              <a:t>More dense than air</a:t>
            </a:r>
          </a:p>
          <a:p>
            <a:pPr lvl="1" eaLnBrk="1" hangingPunct="1">
              <a:lnSpc>
                <a:spcPct val="90000"/>
              </a:lnSpc>
              <a:buFont typeface="Webdings" charset="2"/>
              <a:buChar char="·"/>
            </a:pPr>
            <a:r>
              <a:rPr lang="en-US" smtClean="0">
                <a:latin typeface="Tahoma" charset="0"/>
              </a:rPr>
              <a:t>Used in fire extinguishers</a:t>
            </a:r>
          </a:p>
          <a:p>
            <a:pPr eaLnBrk="1" hangingPunct="1">
              <a:lnSpc>
                <a:spcPct val="90000"/>
              </a:lnSpc>
              <a:buFont typeface="Webdings" charset="2"/>
              <a:buChar char="·"/>
            </a:pPr>
            <a:r>
              <a:rPr lang="en-US" smtClean="0">
                <a:solidFill>
                  <a:srgbClr val="CC0000"/>
                </a:solidFill>
                <a:latin typeface="Tahoma" charset="0"/>
              </a:rPr>
              <a:t>H</a:t>
            </a:r>
            <a:r>
              <a:rPr lang="en-US" baseline="-25000" smtClean="0">
                <a:solidFill>
                  <a:srgbClr val="CC0000"/>
                </a:solidFill>
                <a:latin typeface="Tahoma" charset="0"/>
              </a:rPr>
              <a:t>2</a:t>
            </a:r>
            <a:endParaRPr lang="en-US" smtClean="0">
              <a:solidFill>
                <a:srgbClr val="CC0000"/>
              </a:solidFill>
              <a:latin typeface="Tahoma" charset="0"/>
            </a:endParaRPr>
          </a:p>
          <a:p>
            <a:pPr lvl="1" eaLnBrk="1" hangingPunct="1">
              <a:lnSpc>
                <a:spcPct val="90000"/>
              </a:lnSpc>
              <a:buFont typeface="Webdings" charset="2"/>
              <a:buChar char="·"/>
            </a:pPr>
            <a:r>
              <a:rPr lang="en-US" smtClean="0">
                <a:latin typeface="Tahoma" charset="0"/>
              </a:rPr>
              <a:t>Very low density</a:t>
            </a:r>
          </a:p>
          <a:p>
            <a:pPr lvl="1" eaLnBrk="1" hangingPunct="1">
              <a:lnSpc>
                <a:spcPct val="90000"/>
              </a:lnSpc>
              <a:buFont typeface="Webdings" charset="2"/>
              <a:buChar char="·"/>
            </a:pPr>
            <a:r>
              <a:rPr lang="en-US" smtClean="0">
                <a:latin typeface="Tahoma" charset="0"/>
              </a:rPr>
              <a:t>Explosive if mixed with O</a:t>
            </a:r>
            <a:r>
              <a:rPr lang="en-US" baseline="-25000" smtClean="0">
                <a:latin typeface="Tahoma" charset="0"/>
              </a:rPr>
              <a:t>2</a:t>
            </a:r>
            <a:endParaRPr lang="en-US" smtClean="0">
              <a:latin typeface="Tahoma" charset="0"/>
            </a:endParaRPr>
          </a:p>
          <a:p>
            <a:pPr eaLnBrk="1" hangingPunct="1">
              <a:lnSpc>
                <a:spcPct val="90000"/>
              </a:lnSpc>
              <a:buFont typeface="Webdings" charset="2"/>
              <a:buChar char="·"/>
            </a:pPr>
            <a:endParaRPr lang="en-US" smtClean="0">
              <a:latin typeface="Tahoma" charset="0"/>
            </a:endParaRPr>
          </a:p>
          <a:p>
            <a:pPr eaLnBrk="1" hangingPunct="1">
              <a:lnSpc>
                <a:spcPct val="90000"/>
              </a:lnSpc>
              <a:buFont typeface="Webdings" charset="2"/>
              <a:buChar char="·"/>
            </a:pPr>
            <a:endParaRPr lang="en-US" smtClean="0">
              <a:latin typeface="Tahoma"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ChangeArrowheads="1"/>
          </p:cNvSpPr>
          <p:nvPr/>
        </p:nvSpPr>
        <p:spPr bwMode="auto">
          <a:xfrm>
            <a:off x="685800" y="1827213"/>
            <a:ext cx="5578475" cy="36671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83" name="Rectangle 8"/>
          <p:cNvSpPr>
            <a:spLocks noChangeArrowheads="1"/>
          </p:cNvSpPr>
          <p:nvPr/>
        </p:nvSpPr>
        <p:spPr bwMode="auto">
          <a:xfrm>
            <a:off x="2971800" y="822325"/>
            <a:ext cx="1006475" cy="1006475"/>
          </a:xfrm>
          <a:prstGeom prst="rect">
            <a:avLst/>
          </a:prstGeom>
          <a:solidFill>
            <a:srgbClr val="FFFFFF"/>
          </a:solidFill>
          <a:ln w="9525">
            <a:solidFill>
              <a:schemeClr val="tx1"/>
            </a:solidFill>
            <a:miter lim="800000"/>
            <a:headEnd/>
            <a:tailEnd/>
          </a:ln>
        </p:spPr>
        <p:txBody>
          <a:bodyPr wrap="none" anchor="ctr"/>
          <a:lstStyle/>
          <a:p>
            <a:pPr algn="ctr"/>
            <a:r>
              <a:rPr lang="en-US" sz="4800"/>
              <a:t>T</a:t>
            </a:r>
          </a:p>
        </p:txBody>
      </p:sp>
      <p:sp>
        <p:nvSpPr>
          <p:cNvPr id="46084" name="Rectangle 9"/>
          <p:cNvSpPr>
            <a:spLocks noChangeArrowheads="1"/>
          </p:cNvSpPr>
          <p:nvPr/>
        </p:nvSpPr>
        <p:spPr bwMode="auto">
          <a:xfrm>
            <a:off x="685800" y="822325"/>
            <a:ext cx="1006475" cy="1006475"/>
          </a:xfrm>
          <a:prstGeom prst="rect">
            <a:avLst/>
          </a:prstGeom>
          <a:solidFill>
            <a:srgbClr val="FFFFFF"/>
          </a:solidFill>
          <a:ln w="9525">
            <a:solidFill>
              <a:schemeClr val="tx1"/>
            </a:solidFill>
            <a:miter lim="800000"/>
            <a:headEnd/>
            <a:tailEnd/>
          </a:ln>
        </p:spPr>
        <p:txBody>
          <a:bodyPr wrap="none" anchor="ctr"/>
          <a:lstStyle/>
          <a:p>
            <a:pPr algn="ctr"/>
            <a:r>
              <a:rPr lang="en-US" sz="4800"/>
              <a:t>P</a:t>
            </a:r>
          </a:p>
        </p:txBody>
      </p:sp>
      <p:sp>
        <p:nvSpPr>
          <p:cNvPr id="46085" name="Rectangle 10"/>
          <p:cNvSpPr>
            <a:spLocks noChangeArrowheads="1"/>
          </p:cNvSpPr>
          <p:nvPr/>
        </p:nvSpPr>
        <p:spPr bwMode="auto">
          <a:xfrm>
            <a:off x="5257800" y="822325"/>
            <a:ext cx="1006475" cy="1006475"/>
          </a:xfrm>
          <a:prstGeom prst="rect">
            <a:avLst/>
          </a:prstGeom>
          <a:solidFill>
            <a:srgbClr val="FFFFFF"/>
          </a:solidFill>
          <a:ln w="9525">
            <a:solidFill>
              <a:schemeClr val="tx1"/>
            </a:solidFill>
            <a:miter lim="800000"/>
            <a:headEnd/>
            <a:tailEnd/>
          </a:ln>
        </p:spPr>
        <p:txBody>
          <a:bodyPr wrap="none" anchor="ctr"/>
          <a:lstStyle/>
          <a:p>
            <a:pPr algn="ctr"/>
            <a:r>
              <a:rPr lang="en-US" sz="4800"/>
              <a:t>V</a:t>
            </a:r>
          </a:p>
        </p:txBody>
      </p:sp>
      <p:sp>
        <p:nvSpPr>
          <p:cNvPr id="46086" name="AutoShape 11"/>
          <p:cNvSpPr>
            <a:spLocks noChangeArrowheads="1"/>
          </p:cNvSpPr>
          <p:nvPr/>
        </p:nvSpPr>
        <p:spPr bwMode="auto">
          <a:xfrm>
            <a:off x="2971800" y="2193925"/>
            <a:ext cx="914400" cy="823913"/>
          </a:xfrm>
          <a:prstGeom prst="triangle">
            <a:avLst>
              <a:gd name="adj" fmla="val 50000"/>
            </a:avLst>
          </a:prstGeom>
          <a:solidFill>
            <a:srgbClr val="800080"/>
          </a:solidFill>
          <a:ln w="9525">
            <a:solidFill>
              <a:schemeClr val="tx1"/>
            </a:solidFill>
            <a:miter lim="800000"/>
            <a:headEnd/>
            <a:tailEnd/>
          </a:ln>
        </p:spPr>
        <p:txBody>
          <a:bodyPr wrap="none" anchor="ctr"/>
          <a:lstStyle/>
          <a:p>
            <a:endParaRPr lang="en-US"/>
          </a:p>
        </p:txBody>
      </p:sp>
      <p:sp>
        <p:nvSpPr>
          <p:cNvPr id="46087" name="Rectangle 12"/>
          <p:cNvSpPr>
            <a:spLocks noChangeArrowheads="1"/>
          </p:cNvSpPr>
          <p:nvPr/>
        </p:nvSpPr>
        <p:spPr bwMode="auto">
          <a:xfrm>
            <a:off x="685800" y="6124575"/>
            <a:ext cx="5578475" cy="366713"/>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88" name="Rectangle 13"/>
          <p:cNvSpPr>
            <a:spLocks noChangeArrowheads="1"/>
          </p:cNvSpPr>
          <p:nvPr/>
        </p:nvSpPr>
        <p:spPr bwMode="auto">
          <a:xfrm>
            <a:off x="2971800" y="5119688"/>
            <a:ext cx="1006475" cy="1006475"/>
          </a:xfrm>
          <a:prstGeom prst="rect">
            <a:avLst/>
          </a:prstGeom>
          <a:solidFill>
            <a:srgbClr val="FFFFFF"/>
          </a:solidFill>
          <a:ln w="9525">
            <a:solidFill>
              <a:schemeClr val="tx1"/>
            </a:solidFill>
            <a:miter lim="800000"/>
            <a:headEnd/>
            <a:tailEnd/>
          </a:ln>
        </p:spPr>
        <p:txBody>
          <a:bodyPr wrap="none" anchor="ctr"/>
          <a:lstStyle/>
          <a:p>
            <a:pPr algn="ctr"/>
            <a:r>
              <a:rPr lang="en-US" sz="4800"/>
              <a:t>T</a:t>
            </a:r>
          </a:p>
        </p:txBody>
      </p:sp>
      <p:sp>
        <p:nvSpPr>
          <p:cNvPr id="46089" name="Rectangle 14"/>
          <p:cNvSpPr>
            <a:spLocks noChangeArrowheads="1"/>
          </p:cNvSpPr>
          <p:nvPr/>
        </p:nvSpPr>
        <p:spPr bwMode="auto">
          <a:xfrm>
            <a:off x="685800" y="5119688"/>
            <a:ext cx="1006475" cy="1006475"/>
          </a:xfrm>
          <a:prstGeom prst="rect">
            <a:avLst/>
          </a:prstGeom>
          <a:solidFill>
            <a:srgbClr val="FFFFFF"/>
          </a:solidFill>
          <a:ln w="9525">
            <a:solidFill>
              <a:schemeClr val="tx1"/>
            </a:solidFill>
            <a:miter lim="800000"/>
            <a:headEnd/>
            <a:tailEnd/>
          </a:ln>
        </p:spPr>
        <p:txBody>
          <a:bodyPr wrap="none" anchor="ctr"/>
          <a:lstStyle/>
          <a:p>
            <a:pPr algn="ctr"/>
            <a:r>
              <a:rPr lang="en-US" sz="4800"/>
              <a:t>P</a:t>
            </a:r>
          </a:p>
        </p:txBody>
      </p:sp>
      <p:sp>
        <p:nvSpPr>
          <p:cNvPr id="46090" name="Rectangle 15"/>
          <p:cNvSpPr>
            <a:spLocks noChangeArrowheads="1"/>
          </p:cNvSpPr>
          <p:nvPr/>
        </p:nvSpPr>
        <p:spPr bwMode="auto">
          <a:xfrm>
            <a:off x="5257800" y="5119688"/>
            <a:ext cx="1006475" cy="1006475"/>
          </a:xfrm>
          <a:prstGeom prst="rect">
            <a:avLst/>
          </a:prstGeom>
          <a:solidFill>
            <a:srgbClr val="FFFFFF"/>
          </a:solidFill>
          <a:ln w="9525">
            <a:solidFill>
              <a:schemeClr val="tx1"/>
            </a:solidFill>
            <a:miter lim="800000"/>
            <a:headEnd/>
            <a:tailEnd/>
          </a:ln>
        </p:spPr>
        <p:txBody>
          <a:bodyPr wrap="none" anchor="ctr"/>
          <a:lstStyle/>
          <a:p>
            <a:pPr algn="ctr"/>
            <a:r>
              <a:rPr lang="en-US" sz="4800"/>
              <a:t>V</a:t>
            </a:r>
          </a:p>
        </p:txBody>
      </p:sp>
      <p:sp>
        <p:nvSpPr>
          <p:cNvPr id="46091" name="AutoShape 16"/>
          <p:cNvSpPr>
            <a:spLocks noChangeArrowheads="1"/>
          </p:cNvSpPr>
          <p:nvPr/>
        </p:nvSpPr>
        <p:spPr bwMode="auto">
          <a:xfrm>
            <a:off x="777875" y="6491288"/>
            <a:ext cx="914400" cy="823912"/>
          </a:xfrm>
          <a:prstGeom prst="triangle">
            <a:avLst>
              <a:gd name="adj" fmla="val 50000"/>
            </a:avLst>
          </a:prstGeom>
          <a:solidFill>
            <a:srgbClr val="800080"/>
          </a:solidFill>
          <a:ln w="9525">
            <a:solidFill>
              <a:schemeClr val="tx1"/>
            </a:solidFill>
            <a:miter lim="800000"/>
            <a:headEnd/>
            <a:tailEnd/>
          </a:ln>
        </p:spPr>
        <p:txBody>
          <a:bodyPr wrap="none" anchor="ctr"/>
          <a:lstStyle/>
          <a:p>
            <a:endParaRPr lang="en-US"/>
          </a:p>
        </p:txBody>
      </p:sp>
      <p:sp>
        <p:nvSpPr>
          <p:cNvPr id="46092" name="AutoShape 18"/>
          <p:cNvSpPr>
            <a:spLocks noChangeArrowheads="1"/>
          </p:cNvSpPr>
          <p:nvPr/>
        </p:nvSpPr>
        <p:spPr bwMode="auto">
          <a:xfrm>
            <a:off x="3429000" y="6675438"/>
            <a:ext cx="274638" cy="639762"/>
          </a:xfrm>
          <a:prstGeom prst="upArrow">
            <a:avLst>
              <a:gd name="adj1" fmla="val 50000"/>
              <a:gd name="adj2" fmla="val 58237"/>
            </a:avLst>
          </a:prstGeom>
          <a:solidFill>
            <a:schemeClr val="bg2"/>
          </a:solidFill>
          <a:ln w="9525">
            <a:solidFill>
              <a:schemeClr val="tx1"/>
            </a:solidFill>
            <a:miter lim="800000"/>
            <a:headEnd/>
            <a:tailEnd/>
          </a:ln>
        </p:spPr>
        <p:txBody>
          <a:bodyPr vert="eaVert" wrap="none" anchor="ctr"/>
          <a:lstStyle/>
          <a:p>
            <a:endParaRPr lang="en-US"/>
          </a:p>
        </p:txBody>
      </p:sp>
      <p:sp>
        <p:nvSpPr>
          <p:cNvPr id="46093" name="AutoShape 19"/>
          <p:cNvSpPr>
            <a:spLocks noChangeArrowheads="1"/>
          </p:cNvSpPr>
          <p:nvPr/>
        </p:nvSpPr>
        <p:spPr bwMode="auto">
          <a:xfrm>
            <a:off x="5622925" y="6675438"/>
            <a:ext cx="274638" cy="639762"/>
          </a:xfrm>
          <a:prstGeom prst="upArrow">
            <a:avLst>
              <a:gd name="adj1" fmla="val 50000"/>
              <a:gd name="adj2" fmla="val 58237"/>
            </a:avLst>
          </a:prstGeom>
          <a:solidFill>
            <a:schemeClr val="bg2"/>
          </a:solidFill>
          <a:ln w="9525">
            <a:solidFill>
              <a:schemeClr val="tx1"/>
            </a:solidFill>
            <a:miter lim="800000"/>
            <a:headEnd/>
            <a:tailEnd/>
          </a:ln>
        </p:spPr>
        <p:txBody>
          <a:bodyPr vert="eaVert" wrap="none" anchor="ctr"/>
          <a:lstStyle/>
          <a:p>
            <a:endParaRPr lang="en-US"/>
          </a:p>
        </p:txBody>
      </p:sp>
      <p:sp>
        <p:nvSpPr>
          <p:cNvPr id="46094" name="AutoShape 20"/>
          <p:cNvSpPr>
            <a:spLocks noChangeArrowheads="1"/>
          </p:cNvSpPr>
          <p:nvPr/>
        </p:nvSpPr>
        <p:spPr bwMode="auto">
          <a:xfrm flipV="1">
            <a:off x="5622925" y="2378075"/>
            <a:ext cx="274638" cy="639763"/>
          </a:xfrm>
          <a:prstGeom prst="upArrow">
            <a:avLst>
              <a:gd name="adj1" fmla="val 50000"/>
              <a:gd name="adj2" fmla="val 58237"/>
            </a:avLst>
          </a:prstGeom>
          <a:solidFill>
            <a:schemeClr val="bg2"/>
          </a:solidFill>
          <a:ln w="9525">
            <a:solidFill>
              <a:schemeClr val="tx1"/>
            </a:solidFill>
            <a:miter lim="800000"/>
            <a:headEnd/>
            <a:tailEnd/>
          </a:ln>
        </p:spPr>
        <p:txBody>
          <a:bodyPr vert="eaVert" wrap="none" anchor="ctr"/>
          <a:lstStyle/>
          <a:p>
            <a:endParaRPr lang="en-US"/>
          </a:p>
        </p:txBody>
      </p:sp>
      <p:sp>
        <p:nvSpPr>
          <p:cNvPr id="46095" name="AutoShape 21"/>
          <p:cNvSpPr>
            <a:spLocks noChangeArrowheads="1"/>
          </p:cNvSpPr>
          <p:nvPr/>
        </p:nvSpPr>
        <p:spPr bwMode="auto">
          <a:xfrm>
            <a:off x="1050925" y="2378075"/>
            <a:ext cx="274638" cy="639763"/>
          </a:xfrm>
          <a:prstGeom prst="upArrow">
            <a:avLst>
              <a:gd name="adj1" fmla="val 50000"/>
              <a:gd name="adj2" fmla="val 58237"/>
            </a:avLst>
          </a:prstGeom>
          <a:solidFill>
            <a:schemeClr val="bg2"/>
          </a:solidFill>
          <a:ln w="9525">
            <a:solidFill>
              <a:schemeClr val="tx1"/>
            </a:solidFill>
            <a:miter lim="800000"/>
            <a:headEnd/>
            <a:tailEnd/>
          </a:ln>
        </p:spPr>
        <p:txBody>
          <a:bodyPr vert="eaVert" wrap="none" anchor="ctr"/>
          <a:lstStyle/>
          <a:p>
            <a:endParaRPr lang="en-US"/>
          </a:p>
        </p:txBody>
      </p:sp>
      <p:sp>
        <p:nvSpPr>
          <p:cNvPr id="46096" name="Text Box 22"/>
          <p:cNvSpPr txBox="1">
            <a:spLocks noChangeArrowheads="1"/>
          </p:cNvSpPr>
          <p:nvPr/>
        </p:nvSpPr>
        <p:spPr bwMode="auto">
          <a:xfrm>
            <a:off x="2182813" y="3017838"/>
            <a:ext cx="25257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r>
              <a:rPr lang="en-US"/>
              <a:t>Boyle’s Law</a:t>
            </a:r>
          </a:p>
        </p:txBody>
      </p:sp>
      <p:sp>
        <p:nvSpPr>
          <p:cNvPr id="46097" name="Text Box 23"/>
          <p:cNvSpPr txBox="1">
            <a:spLocks noChangeArrowheads="1"/>
          </p:cNvSpPr>
          <p:nvPr/>
        </p:nvSpPr>
        <p:spPr bwMode="auto">
          <a:xfrm>
            <a:off x="2057400" y="7497763"/>
            <a:ext cx="2921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r>
              <a:rPr lang="en-US"/>
              <a:t>Charles’s Law</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eaLnBrk="1" hangingPunct="1">
              <a:defRPr/>
            </a:pPr>
            <a:r>
              <a:rPr lang="en-US" b="1" u="sng" dirty="0" smtClean="0">
                <a:solidFill>
                  <a:srgbClr val="FF0000"/>
                </a:solidFill>
              </a:rPr>
              <a:t>Vapor Pressure and Boiling</a:t>
            </a:r>
          </a:p>
        </p:txBody>
      </p:sp>
      <p:sp>
        <p:nvSpPr>
          <p:cNvPr id="2053" name="Rectangle 5"/>
          <p:cNvSpPr>
            <a:spLocks noGrp="1" noChangeArrowheads="1"/>
          </p:cNvSpPr>
          <p:nvPr>
            <p:ph type="body" idx="1"/>
          </p:nvPr>
        </p:nvSpPr>
        <p:spPr>
          <a:xfrm>
            <a:off x="342900" y="2194586"/>
            <a:ext cx="6172200" cy="2000250"/>
          </a:xfrm>
        </p:spPr>
        <p:txBody>
          <a:bodyPr/>
          <a:lstStyle/>
          <a:p>
            <a:pPr eaLnBrk="1" hangingPunct="1">
              <a:lnSpc>
                <a:spcPct val="90000"/>
              </a:lnSpc>
              <a:defRPr/>
            </a:pPr>
            <a:r>
              <a:rPr lang="en-US" b="1" u="sng" dirty="0"/>
              <a:t>Vapor Pressure</a:t>
            </a:r>
            <a:r>
              <a:rPr lang="en-US" dirty="0"/>
              <a:t> – the pressure exerted by a </a:t>
            </a:r>
            <a:r>
              <a:rPr lang="en-US" b="1" u="sng" dirty="0">
                <a:solidFill>
                  <a:srgbClr val="FFFF00"/>
                </a:solidFill>
              </a:rPr>
              <a:t>vapor</a:t>
            </a:r>
            <a:r>
              <a:rPr lang="en-US" dirty="0"/>
              <a:t> in equilibrium with its </a:t>
            </a:r>
            <a:r>
              <a:rPr lang="en-US" b="1" u="sng" dirty="0">
                <a:solidFill>
                  <a:srgbClr val="FFFF00"/>
                </a:solidFill>
              </a:rPr>
              <a:t>liquid</a:t>
            </a:r>
            <a:r>
              <a:rPr lang="en-US" dirty="0"/>
              <a:t> state.  </a:t>
            </a:r>
          </a:p>
          <a:p>
            <a:pPr eaLnBrk="1" hangingPunct="1">
              <a:lnSpc>
                <a:spcPct val="90000"/>
              </a:lnSpc>
              <a:defRPr/>
            </a:pPr>
            <a:r>
              <a:rPr lang="en-US" dirty="0"/>
              <a:t>Liquid molecules at the surface </a:t>
            </a:r>
            <a:r>
              <a:rPr lang="en-US" b="1" u="sng" dirty="0">
                <a:solidFill>
                  <a:srgbClr val="FFFF00"/>
                </a:solidFill>
              </a:rPr>
              <a:t>escape</a:t>
            </a:r>
            <a:r>
              <a:rPr lang="en-US" dirty="0"/>
              <a:t> into the </a:t>
            </a:r>
            <a:r>
              <a:rPr lang="en-US" b="1" u="sng" dirty="0">
                <a:solidFill>
                  <a:srgbClr val="FFFF00"/>
                </a:solidFill>
              </a:rPr>
              <a:t>gas</a:t>
            </a:r>
            <a:r>
              <a:rPr lang="en-US" dirty="0"/>
              <a:t> phase.	</a:t>
            </a:r>
          </a:p>
          <a:p>
            <a:pPr eaLnBrk="1" hangingPunct="1">
              <a:lnSpc>
                <a:spcPct val="90000"/>
              </a:lnSpc>
              <a:defRPr/>
            </a:pPr>
            <a:r>
              <a:rPr lang="en-US" dirty="0"/>
              <a:t>These gas particles create </a:t>
            </a:r>
            <a:r>
              <a:rPr lang="en-US" b="1" u="sng" dirty="0">
                <a:solidFill>
                  <a:srgbClr val="FFFF00"/>
                </a:solidFill>
              </a:rPr>
              <a:t>pressure</a:t>
            </a:r>
            <a:r>
              <a:rPr lang="en-US" dirty="0"/>
              <a:t> above the </a:t>
            </a:r>
            <a:r>
              <a:rPr lang="en-US" b="1" u="sng" dirty="0">
                <a:solidFill>
                  <a:srgbClr val="FFFF00"/>
                </a:solidFill>
              </a:rPr>
              <a:t>liquid</a:t>
            </a:r>
            <a:r>
              <a:rPr lang="en-US" dirty="0"/>
              <a:t> in a closed container.	</a:t>
            </a:r>
            <a:r>
              <a:rPr lang="en-US" sz="2100" dirty="0"/>
              <a:t>		</a:t>
            </a:r>
          </a:p>
          <a:p>
            <a:pPr eaLnBrk="1" hangingPunct="1">
              <a:lnSpc>
                <a:spcPct val="90000"/>
              </a:lnSpc>
              <a:defRPr/>
            </a:pPr>
            <a:endParaRPr lang="en-US" sz="2100" dirty="0"/>
          </a:p>
        </p:txBody>
      </p:sp>
      <p:pic>
        <p:nvPicPr>
          <p:cNvPr id="2055" name="Picture 7" descr="Vapo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538" y="6035024"/>
            <a:ext cx="3772362" cy="2868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573" y="6492219"/>
            <a:ext cx="1942638" cy="707886"/>
          </a:xfrm>
          <a:prstGeom prst="rect">
            <a:avLst/>
          </a:prstGeom>
          <a:noFill/>
        </p:spPr>
        <p:txBody>
          <a:bodyPr wrap="square" rtlCol="0">
            <a:spAutoFit/>
          </a:bodyPr>
          <a:lstStyle/>
          <a:p>
            <a:r>
              <a:rPr lang="en-US" sz="2000" dirty="0" smtClean="0">
                <a:hlinkClick r:id="rId3"/>
              </a:rPr>
              <a:t>Vapor Pressure Explained (Vid</a:t>
            </a:r>
            <a:r>
              <a:rPr lang="en-US" sz="2000" dirty="0"/>
              <a:t>)</a:t>
            </a:r>
          </a:p>
        </p:txBody>
      </p:sp>
    </p:spTree>
    <p:extLst>
      <p:ext uri="{BB962C8B-B14F-4D97-AF65-F5344CB8AC3E}">
        <p14:creationId xmlns:p14="http://schemas.microsoft.com/office/powerpoint/2010/main" val="5699694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animEffect transition="in" filter="blinds(horizontal)">
                                      <p:cBhvr>
                                        <p:cTn id="7" dur="500"/>
                                        <p:tgtEl>
                                          <p:spTgt spid="20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055"/>
                                        </p:tgtEl>
                                        <p:attrNameLst>
                                          <p:attrName>style.visibility</p:attrName>
                                        </p:attrNameLst>
                                      </p:cBhvr>
                                      <p:to>
                                        <p:strVal val="visible"/>
                                      </p:to>
                                    </p:set>
                                    <p:animEffect transition="in" filter="blinds(horizontal)">
                                      <p:cBhvr>
                                        <p:cTn id="12" dur="500"/>
                                        <p:tgtEl>
                                          <p:spTgt spid="20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053">
                                            <p:txEl>
                                              <p:pRg st="1" end="1"/>
                                            </p:txEl>
                                          </p:spTgt>
                                        </p:tgtEl>
                                        <p:attrNameLst>
                                          <p:attrName>style.visibility</p:attrName>
                                        </p:attrNameLst>
                                      </p:cBhvr>
                                      <p:to>
                                        <p:strVal val="visible"/>
                                      </p:to>
                                    </p:set>
                                    <p:animEffect transition="in" filter="blinds(horizontal)">
                                      <p:cBhvr>
                                        <p:cTn id="17" dur="500"/>
                                        <p:tgtEl>
                                          <p:spTgt spid="205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053">
                                            <p:txEl>
                                              <p:pRg st="2" end="2"/>
                                            </p:txEl>
                                          </p:spTgt>
                                        </p:tgtEl>
                                        <p:attrNameLst>
                                          <p:attrName>style.visibility</p:attrName>
                                        </p:attrNameLst>
                                      </p:cBhvr>
                                      <p:to>
                                        <p:strVal val="visible"/>
                                      </p:to>
                                    </p:set>
                                    <p:animEffect transition="in" filter="blinds(horizontal)">
                                      <p:cBhvr>
                                        <p:cTn id="22" dur="500"/>
                                        <p:tgtEl>
                                          <p:spTgt spid="20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8896" y="4277725"/>
            <a:ext cx="6549104" cy="3935720"/>
          </a:xfrm>
        </p:spPr>
        <p:txBody>
          <a:bodyPr/>
          <a:lstStyle/>
          <a:p>
            <a:pPr marL="0" indent="0">
              <a:buNone/>
            </a:pPr>
            <a:r>
              <a:rPr lang="en-US" dirty="0"/>
              <a:t>The condition in which two opposing processes are occurring simultaneously at equal rates is called a </a:t>
            </a:r>
            <a:r>
              <a:rPr lang="en-US" b="1" dirty="0">
                <a:solidFill>
                  <a:srgbClr val="FF0000"/>
                </a:solidFill>
              </a:rPr>
              <a:t>dynamic equilibrium</a:t>
            </a:r>
            <a:r>
              <a:rPr lang="en-US" dirty="0"/>
              <a:t>. A liquid and its </a:t>
            </a:r>
            <a:r>
              <a:rPr lang="en-US" i="1" dirty="0"/>
              <a:t>vapor</a:t>
            </a:r>
            <a:r>
              <a:rPr lang="en-US" dirty="0"/>
              <a:t> are in </a:t>
            </a:r>
            <a:r>
              <a:rPr lang="en-US" i="1" dirty="0"/>
              <a:t>equilibrium</a:t>
            </a:r>
            <a:r>
              <a:rPr lang="en-US" dirty="0"/>
              <a:t> when evaporation and condensation occur at equal rates</a:t>
            </a:r>
            <a:r>
              <a:rPr lang="en-US" dirty="0" smtClean="0"/>
              <a:t>. This can only be obtained in a c</a:t>
            </a:r>
            <a:r>
              <a:rPr lang="en-US" i="1" dirty="0" smtClean="0"/>
              <a:t>losed container</a:t>
            </a:r>
            <a:r>
              <a:rPr lang="en-US" dirty="0" smtClean="0"/>
              <a:t>. </a:t>
            </a:r>
            <a:endParaRPr lang="en-US" dirty="0"/>
          </a:p>
        </p:txBody>
      </p:sp>
      <p:pic>
        <p:nvPicPr>
          <p:cNvPr id="4" name="Picture 7" descr="Vapo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147" y="326848"/>
            <a:ext cx="5132892" cy="390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916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342900" y="731562"/>
            <a:ext cx="6172200" cy="3394472"/>
          </a:xfrm>
        </p:spPr>
        <p:txBody>
          <a:bodyPr/>
          <a:lstStyle/>
          <a:p>
            <a:pPr eaLnBrk="1" hangingPunct="1">
              <a:defRPr/>
            </a:pPr>
            <a:r>
              <a:rPr lang="en-US" dirty="0" smtClean="0"/>
              <a:t>Vapor Pressure </a:t>
            </a:r>
            <a:r>
              <a:rPr lang="en-US" b="1" u="sng" dirty="0" smtClean="0">
                <a:solidFill>
                  <a:srgbClr val="FFFF00"/>
                </a:solidFill>
              </a:rPr>
              <a:t>increases</a:t>
            </a:r>
            <a:r>
              <a:rPr lang="en-US" dirty="0" smtClean="0"/>
              <a:t> with increasing temperature.</a:t>
            </a:r>
          </a:p>
          <a:p>
            <a:pPr eaLnBrk="1" hangingPunct="1">
              <a:buFont typeface="Wingdings" panose="05000000000000000000" pitchFamily="2" charset="2"/>
              <a:buNone/>
              <a:defRPr/>
            </a:pPr>
            <a:r>
              <a:rPr lang="en-US" dirty="0" smtClean="0"/>
              <a:t/>
            </a:r>
            <a:br>
              <a:rPr lang="en-US" dirty="0" smtClean="0"/>
            </a:br>
            <a:endParaRPr lang="en-US" dirty="0" smtClean="0"/>
          </a:p>
        </p:txBody>
      </p:sp>
      <p:pic>
        <p:nvPicPr>
          <p:cNvPr id="9220" name="Picture 4" descr="vapo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786" y="1892683"/>
            <a:ext cx="4998427" cy="227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5"/>
          <p:cNvSpPr txBox="1">
            <a:spLocks noChangeArrowheads="1"/>
          </p:cNvSpPr>
          <p:nvPr/>
        </p:nvSpPr>
        <p:spPr bwMode="auto">
          <a:xfrm>
            <a:off x="1575599" y="4322045"/>
            <a:ext cx="8001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sz="1800" b="1">
                <a:latin typeface="Arial" panose="020B0604020202020204" pitchFamily="34" charset="0"/>
              </a:rPr>
              <a:t>20</a:t>
            </a:r>
            <a:r>
              <a:rPr lang="en-US" altLang="en-US" sz="1800" b="1" baseline="30000">
                <a:latin typeface="Arial" panose="020B0604020202020204" pitchFamily="34" charset="0"/>
              </a:rPr>
              <a:t>o</a:t>
            </a:r>
            <a:r>
              <a:rPr lang="en-US" altLang="en-US" sz="1800" b="1">
                <a:latin typeface="Arial" panose="020B0604020202020204" pitchFamily="34" charset="0"/>
              </a:rPr>
              <a:t>C</a:t>
            </a:r>
          </a:p>
        </p:txBody>
      </p:sp>
      <p:sp>
        <p:nvSpPr>
          <p:cNvPr id="9222" name="Text Box 6"/>
          <p:cNvSpPr txBox="1">
            <a:spLocks noChangeArrowheads="1"/>
          </p:cNvSpPr>
          <p:nvPr/>
        </p:nvSpPr>
        <p:spPr bwMode="auto">
          <a:xfrm>
            <a:off x="3886195" y="4300745"/>
            <a:ext cx="8001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sz="1800" b="1" dirty="0">
                <a:latin typeface="Arial" panose="020B0604020202020204" pitchFamily="34" charset="0"/>
              </a:rPr>
              <a:t>80</a:t>
            </a:r>
            <a:r>
              <a:rPr lang="en-US" altLang="en-US" sz="1800" b="1" baseline="30000" dirty="0">
                <a:latin typeface="Arial" panose="020B0604020202020204" pitchFamily="34" charset="0"/>
              </a:rPr>
              <a:t>o</a:t>
            </a:r>
            <a:r>
              <a:rPr lang="en-US" altLang="en-US" sz="1800" b="1" dirty="0">
                <a:latin typeface="Arial" panose="020B0604020202020204" pitchFamily="34" charset="0"/>
              </a:rPr>
              <a:t>C</a:t>
            </a:r>
          </a:p>
        </p:txBody>
      </p:sp>
      <p:sp>
        <p:nvSpPr>
          <p:cNvPr id="9223" name="Text Box 7"/>
          <p:cNvSpPr txBox="1">
            <a:spLocks noChangeArrowheads="1"/>
          </p:cNvSpPr>
          <p:nvPr/>
        </p:nvSpPr>
        <p:spPr bwMode="auto">
          <a:xfrm>
            <a:off x="542920" y="5577829"/>
            <a:ext cx="6686550" cy="5155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buFontTx/>
              <a:buChar char="•"/>
            </a:pPr>
            <a:r>
              <a:rPr lang="en-US" altLang="en-US" sz="3200" dirty="0">
                <a:latin typeface="Arial" panose="020B0604020202020204" pitchFamily="34" charset="0"/>
              </a:rPr>
              <a:t>As temperature increases, the amount of vapor generated by a liquid in a closed container increases. </a:t>
            </a:r>
          </a:p>
          <a:p>
            <a:pPr eaLnBrk="1" hangingPunct="1"/>
            <a:endParaRPr lang="en-US" altLang="en-US" sz="900" dirty="0">
              <a:latin typeface="Arial" panose="020B0604020202020204" pitchFamily="34" charset="0"/>
            </a:endParaRPr>
          </a:p>
          <a:p>
            <a:pPr eaLnBrk="1" hangingPunct="1">
              <a:buFontTx/>
              <a:buChar char="•"/>
            </a:pPr>
            <a:r>
              <a:rPr lang="en-US" altLang="en-US" sz="3200" dirty="0">
                <a:latin typeface="Arial" panose="020B0604020202020204" pitchFamily="34" charset="0"/>
              </a:rPr>
              <a:t>This occurs because as the liquid gains </a:t>
            </a:r>
            <a:r>
              <a:rPr lang="en-US" altLang="en-US" sz="3200" b="1" u="sng" dirty="0">
                <a:solidFill>
                  <a:srgbClr val="FFFF00"/>
                </a:solidFill>
                <a:latin typeface="Arial" panose="020B0604020202020204" pitchFamily="34" charset="0"/>
              </a:rPr>
              <a:t>kinetic energy</a:t>
            </a:r>
            <a:r>
              <a:rPr lang="en-US" altLang="en-US" sz="3200" dirty="0">
                <a:latin typeface="Arial" panose="020B0604020202020204" pitchFamily="34" charset="0"/>
              </a:rPr>
              <a:t>, the molecules can overcome the </a:t>
            </a:r>
            <a:r>
              <a:rPr lang="en-US" altLang="en-US" sz="3200" b="1" u="sng" dirty="0">
                <a:solidFill>
                  <a:srgbClr val="FFFF00"/>
                </a:solidFill>
                <a:latin typeface="Arial" panose="020B0604020202020204" pitchFamily="34" charset="0"/>
              </a:rPr>
              <a:t>intermolecular forces</a:t>
            </a:r>
            <a:r>
              <a:rPr lang="en-US" altLang="en-US" sz="3200" dirty="0">
                <a:latin typeface="Arial" panose="020B0604020202020204" pitchFamily="34" charset="0"/>
              </a:rPr>
              <a:t> of attraction that are prevalent in the liquid phase.</a:t>
            </a:r>
          </a:p>
        </p:txBody>
      </p:sp>
    </p:spTree>
    <p:extLst>
      <p:ext uri="{BB962C8B-B14F-4D97-AF65-F5344CB8AC3E}">
        <p14:creationId xmlns:p14="http://schemas.microsoft.com/office/powerpoint/2010/main" val="2339116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linds(horizontal)">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blinds(horizontal)">
                                      <p:cBhvr>
                                        <p:cTn id="12" dur="500"/>
                                        <p:tgtEl>
                                          <p:spTgt spid="92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21"/>
                                        </p:tgtEl>
                                        <p:attrNameLst>
                                          <p:attrName>style.visibility</p:attrName>
                                        </p:attrNameLst>
                                      </p:cBhvr>
                                      <p:to>
                                        <p:strVal val="visible"/>
                                      </p:to>
                                    </p:set>
                                    <p:animEffect transition="in" filter="blinds(horizontal)">
                                      <p:cBhvr>
                                        <p:cTn id="17" dur="500"/>
                                        <p:tgtEl>
                                          <p:spTgt spid="9221"/>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222"/>
                                        </p:tgtEl>
                                        <p:attrNameLst>
                                          <p:attrName>style.visibility</p:attrName>
                                        </p:attrNameLst>
                                      </p:cBhvr>
                                      <p:to>
                                        <p:strVal val="visible"/>
                                      </p:to>
                                    </p:set>
                                    <p:animEffect transition="in" filter="blinds(horizontal)">
                                      <p:cBhvr>
                                        <p:cTn id="20" dur="500"/>
                                        <p:tgtEl>
                                          <p:spTgt spid="922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9223">
                                            <p:txEl>
                                              <p:pRg st="0" end="0"/>
                                            </p:txEl>
                                          </p:spTgt>
                                        </p:tgtEl>
                                        <p:attrNameLst>
                                          <p:attrName>style.visibility</p:attrName>
                                        </p:attrNameLst>
                                      </p:cBhvr>
                                      <p:to>
                                        <p:strVal val="visible"/>
                                      </p:to>
                                    </p:set>
                                    <p:animEffect transition="in" filter="blinds(horizontal)">
                                      <p:cBhvr>
                                        <p:cTn id="25" dur="500"/>
                                        <p:tgtEl>
                                          <p:spTgt spid="9223">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9223">
                                            <p:txEl>
                                              <p:pRg st="2" end="2"/>
                                            </p:txEl>
                                          </p:spTgt>
                                        </p:tgtEl>
                                        <p:attrNameLst>
                                          <p:attrName>style.visibility</p:attrName>
                                        </p:attrNameLst>
                                      </p:cBhvr>
                                      <p:to>
                                        <p:strVal val="visible"/>
                                      </p:to>
                                    </p:set>
                                    <p:animEffect transition="in" filter="blinds(horizontal)">
                                      <p:cBhvr>
                                        <p:cTn id="30" dur="500"/>
                                        <p:tgtEl>
                                          <p:spTgt spid="92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p:cNvPicPr>
            <a:picLocks noChangeAspect="1" noChangeArrowheads="1"/>
          </p:cNvPicPr>
          <p:nvPr/>
        </p:nvPicPr>
        <p:blipFill>
          <a:blip r:embed="rId3">
            <a:extLst>
              <a:ext uri="{28A0092B-C50C-407E-A947-70E740481C1C}">
                <a14:useLocalDpi xmlns:a14="http://schemas.microsoft.com/office/drawing/2010/main" val="0"/>
              </a:ext>
            </a:extLst>
          </a:blip>
          <a:srcRect t="5945"/>
          <a:stretch>
            <a:fillRect/>
          </a:stretch>
        </p:blipFill>
        <p:spPr bwMode="auto">
          <a:xfrm>
            <a:off x="503238" y="0"/>
            <a:ext cx="5921375" cy="416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141" name="Group 45"/>
          <p:cNvGraphicFramePr>
            <a:graphicFrameLocks noGrp="1"/>
          </p:cNvGraphicFramePr>
          <p:nvPr>
            <p:extLst>
              <p:ext uri="{D42A27DB-BD31-4B8C-83A1-F6EECF244321}">
                <p14:modId xmlns:p14="http://schemas.microsoft.com/office/powerpoint/2010/main" val="178884112"/>
              </p:ext>
            </p:extLst>
          </p:nvPr>
        </p:nvGraphicFramePr>
        <p:xfrm>
          <a:off x="503238" y="3749675"/>
          <a:ext cx="5921375" cy="3840163"/>
        </p:xfrm>
        <a:graphic>
          <a:graphicData uri="http://schemas.openxmlformats.org/drawingml/2006/table">
            <a:tbl>
              <a:tblPr/>
              <a:tblGrid>
                <a:gridCol w="1973262"/>
                <a:gridCol w="1974850"/>
                <a:gridCol w="1973263"/>
              </a:tblGrid>
              <a:tr h="5477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ahoma" charset="0"/>
                        </a:rPr>
                        <a:t>SOLID</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ahoma" charset="0"/>
                        </a:rPr>
                        <a:t>LIQUID</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rgbClr val="FF0000"/>
                          </a:solidFill>
                          <a:effectLst/>
                          <a:latin typeface="Tahoma" charset="0"/>
                        </a:rPr>
                        <a:t>GAS</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Has its own shape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Takes shape of container</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ahoma" charset="0"/>
                        </a:rPr>
                        <a:t>Fills container</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Highest density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Middle density</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ahoma" charset="0"/>
                        </a:rPr>
                        <a:t>Lowest density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Not compressible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Not compressible</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ahoma" charset="0"/>
                        </a:rPr>
                        <a:t>Compressible</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Little movement</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Some movement</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ahoma" charset="0"/>
                        </a:rPr>
                        <a:t>Rapid movement</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42900" y="457245"/>
            <a:ext cx="6172200" cy="948929"/>
          </a:xfrm>
        </p:spPr>
        <p:txBody>
          <a:bodyPr/>
          <a:lstStyle/>
          <a:p>
            <a:pPr eaLnBrk="1" hangingPunct="1">
              <a:defRPr/>
            </a:pPr>
            <a:r>
              <a:rPr lang="en-US" sz="3000" b="1" u="sng" dirty="0">
                <a:solidFill>
                  <a:srgbClr val="FF0000"/>
                </a:solidFill>
              </a:rPr>
              <a:t>Evaporation vs Boiling</a:t>
            </a:r>
          </a:p>
        </p:txBody>
      </p:sp>
      <p:sp>
        <p:nvSpPr>
          <p:cNvPr id="7171" name="Rectangle 3"/>
          <p:cNvSpPr>
            <a:spLocks noGrp="1" noChangeArrowheads="1"/>
          </p:cNvSpPr>
          <p:nvPr>
            <p:ph type="body" idx="1"/>
          </p:nvPr>
        </p:nvSpPr>
        <p:spPr>
          <a:xfrm>
            <a:off x="342900" y="1426689"/>
            <a:ext cx="6400800" cy="2057400"/>
          </a:xfrm>
        </p:spPr>
        <p:txBody>
          <a:bodyPr/>
          <a:lstStyle/>
          <a:p>
            <a:pPr eaLnBrk="1" hangingPunct="1">
              <a:lnSpc>
                <a:spcPct val="80000"/>
              </a:lnSpc>
              <a:defRPr/>
            </a:pPr>
            <a:r>
              <a:rPr lang="en-US" b="1" u="sng" dirty="0"/>
              <a:t>Evaporation</a:t>
            </a:r>
            <a:r>
              <a:rPr lang="en-US" dirty="0"/>
              <a:t> -  when a liquid </a:t>
            </a:r>
            <a:r>
              <a:rPr lang="en-US" dirty="0">
                <a:sym typeface="Wingdings" pitchFamily="2" charset="2"/>
              </a:rPr>
              <a:t> gas at any temperature</a:t>
            </a:r>
          </a:p>
          <a:p>
            <a:pPr eaLnBrk="1" hangingPunct="1">
              <a:lnSpc>
                <a:spcPct val="80000"/>
              </a:lnSpc>
              <a:buFont typeface="Wingdings" panose="05000000000000000000" pitchFamily="2" charset="2"/>
              <a:buNone/>
              <a:defRPr/>
            </a:pPr>
            <a:endParaRPr lang="en-US" sz="1000" dirty="0">
              <a:sym typeface="Wingdings" pitchFamily="2" charset="2"/>
            </a:endParaRPr>
          </a:p>
          <a:p>
            <a:pPr eaLnBrk="1" hangingPunct="1">
              <a:lnSpc>
                <a:spcPct val="80000"/>
              </a:lnSpc>
              <a:defRPr/>
            </a:pPr>
            <a:r>
              <a:rPr lang="en-US" b="1" u="sng" dirty="0">
                <a:sym typeface="Wingdings" pitchFamily="2" charset="2"/>
              </a:rPr>
              <a:t>Vaporization</a:t>
            </a:r>
            <a:r>
              <a:rPr lang="en-US" dirty="0">
                <a:sym typeface="Wingdings" pitchFamily="2" charset="2"/>
              </a:rPr>
              <a:t> – When a liquid  gas when</a:t>
            </a:r>
            <a:r>
              <a:rPr lang="en-US" b="1" dirty="0">
                <a:solidFill>
                  <a:srgbClr val="FF0000"/>
                </a:solidFill>
                <a:sym typeface="Wingdings" pitchFamily="2" charset="2"/>
              </a:rPr>
              <a:t> </a:t>
            </a:r>
            <a:r>
              <a:rPr lang="en-US" b="1" u="sng" dirty="0">
                <a:solidFill>
                  <a:srgbClr val="FFFF00"/>
                </a:solidFill>
                <a:sym typeface="Wingdings" pitchFamily="2" charset="2"/>
              </a:rPr>
              <a:t>heat </a:t>
            </a:r>
            <a:r>
              <a:rPr lang="en-US" dirty="0">
                <a:sym typeface="Wingdings" pitchFamily="2" charset="2"/>
              </a:rPr>
              <a:t>is applied or at the </a:t>
            </a:r>
            <a:r>
              <a:rPr lang="en-US" b="1" u="sng" dirty="0">
                <a:solidFill>
                  <a:srgbClr val="FFFF00"/>
                </a:solidFill>
                <a:sym typeface="Wingdings" pitchFamily="2" charset="2"/>
              </a:rPr>
              <a:t>boiling</a:t>
            </a:r>
            <a:r>
              <a:rPr lang="en-US" u="sng" dirty="0">
                <a:solidFill>
                  <a:srgbClr val="FFFF00"/>
                </a:solidFill>
                <a:sym typeface="Wingdings" pitchFamily="2" charset="2"/>
              </a:rPr>
              <a:t> </a:t>
            </a:r>
            <a:r>
              <a:rPr lang="en-US" dirty="0">
                <a:sym typeface="Wingdings" pitchFamily="2" charset="2"/>
              </a:rPr>
              <a:t>temperature</a:t>
            </a:r>
            <a:r>
              <a:rPr lang="en-US" dirty="0"/>
              <a:t> </a:t>
            </a:r>
          </a:p>
          <a:p>
            <a:pPr eaLnBrk="1" hangingPunct="1">
              <a:lnSpc>
                <a:spcPct val="80000"/>
              </a:lnSpc>
              <a:buFont typeface="Wingdings" panose="05000000000000000000" pitchFamily="2" charset="2"/>
              <a:buNone/>
              <a:defRPr/>
            </a:pPr>
            <a:endParaRPr lang="en-US" sz="1000" dirty="0"/>
          </a:p>
          <a:p>
            <a:pPr eaLnBrk="1" hangingPunct="1">
              <a:lnSpc>
                <a:spcPct val="80000"/>
              </a:lnSpc>
              <a:defRPr/>
            </a:pPr>
            <a:r>
              <a:rPr lang="en-US" b="1" u="sng" dirty="0"/>
              <a:t>Boiling</a:t>
            </a:r>
            <a:r>
              <a:rPr lang="en-US" dirty="0"/>
              <a:t> – occurs when the vapor pressure above the liquid </a:t>
            </a:r>
            <a:r>
              <a:rPr lang="en-US" b="1" u="sng" dirty="0">
                <a:solidFill>
                  <a:srgbClr val="FFFF00"/>
                </a:solidFill>
              </a:rPr>
              <a:t>equals</a:t>
            </a:r>
            <a:r>
              <a:rPr lang="en-US" dirty="0"/>
              <a:t> the atmospheric pressure.</a:t>
            </a:r>
          </a:p>
        </p:txBody>
      </p:sp>
      <p:pic>
        <p:nvPicPr>
          <p:cNvPr id="6" name="Picture 5" descr="vapp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 y="5852146"/>
            <a:ext cx="5334000" cy="2668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53829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horizontal)">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blinds(horizontal)">
                                      <p:cBhvr>
                                        <p:cTn id="12" dur="500"/>
                                        <p:tgtEl>
                                          <p:spTgt spid="71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blinds(horizontal)">
                                      <p:cBhvr>
                                        <p:cTn id="17" dur="500"/>
                                        <p:tgtEl>
                                          <p:spTgt spid="7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65171" y="731562"/>
            <a:ext cx="6172200" cy="857250"/>
          </a:xfrm>
        </p:spPr>
        <p:txBody>
          <a:bodyPr/>
          <a:lstStyle/>
          <a:p>
            <a:pPr eaLnBrk="1" hangingPunct="1">
              <a:defRPr/>
            </a:pPr>
            <a:r>
              <a:rPr lang="en-US" u="sng" smtClean="0"/>
              <a:t>Vapor Pressure Curves</a:t>
            </a:r>
          </a:p>
        </p:txBody>
      </p:sp>
      <p:sp>
        <p:nvSpPr>
          <p:cNvPr id="7172" name="Rectangle 6"/>
          <p:cNvSpPr>
            <a:spLocks noChangeArrowheads="1"/>
          </p:cNvSpPr>
          <p:nvPr/>
        </p:nvSpPr>
        <p:spPr bwMode="auto">
          <a:xfrm>
            <a:off x="342900" y="5957769"/>
            <a:ext cx="6115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buFontTx/>
              <a:buChar char="•"/>
            </a:pPr>
            <a:endParaRPr lang="en-US" altLang="en-US" sz="1800">
              <a:latin typeface="Arial" panose="020B0604020202020204" pitchFamily="34" charset="0"/>
            </a:endParaRPr>
          </a:p>
        </p:txBody>
      </p:sp>
      <p:sp>
        <p:nvSpPr>
          <p:cNvPr id="7173" name="Text Box 7"/>
          <p:cNvSpPr txBox="1">
            <a:spLocks noChangeArrowheads="1"/>
          </p:cNvSpPr>
          <p:nvPr/>
        </p:nvSpPr>
        <p:spPr bwMode="auto">
          <a:xfrm>
            <a:off x="800100" y="7863804"/>
            <a:ext cx="51435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sz="2100" dirty="0">
                <a:latin typeface="Arial" panose="020B0604020202020204" pitchFamily="34" charset="0"/>
              </a:rPr>
              <a:t>Graph shows how boiling points change with change in vapor pressure.</a:t>
            </a:r>
          </a:p>
        </p:txBody>
      </p:sp>
      <p:pic>
        <p:nvPicPr>
          <p:cNvPr id="7" name="Picture 5" descr="08f74a45-1e80-4da7-95c5-1d385ec758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167" y="2155151"/>
            <a:ext cx="6416484" cy="43370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47975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8197" y="365806"/>
            <a:ext cx="6858000" cy="4080272"/>
          </a:xfrm>
        </p:spPr>
        <p:txBody>
          <a:bodyPr/>
          <a:lstStyle/>
          <a:p>
            <a:pPr marL="0" indent="0" eaLnBrk="1" hangingPunct="1">
              <a:buNone/>
              <a:defRPr/>
            </a:pPr>
            <a:r>
              <a:rPr lang="en-US" sz="4000" b="1" dirty="0" smtClean="0"/>
              <a:t>Boiling Points change with pressure changes.</a:t>
            </a:r>
          </a:p>
          <a:p>
            <a:pPr eaLnBrk="1" hangingPunct="1">
              <a:defRPr/>
            </a:pPr>
            <a:r>
              <a:rPr lang="en-US" sz="4200" b="1" u="sng" dirty="0" smtClean="0">
                <a:latin typeface="Adobe Garamond Pro" panose="02020502060506020403" pitchFamily="18" charset="0"/>
              </a:rPr>
              <a:t>Less pressure</a:t>
            </a:r>
            <a:r>
              <a:rPr lang="en-US" sz="4200" dirty="0" smtClean="0">
                <a:latin typeface="Adobe Garamond Pro" panose="02020502060506020403" pitchFamily="18" charset="0"/>
              </a:rPr>
              <a:t> = </a:t>
            </a:r>
            <a:r>
              <a:rPr lang="en-US" sz="4200" b="1" u="sng" dirty="0" smtClean="0">
                <a:solidFill>
                  <a:srgbClr val="FFFF00"/>
                </a:solidFill>
                <a:latin typeface="Adobe Garamond Pro" panose="02020502060506020403" pitchFamily="18" charset="0"/>
              </a:rPr>
              <a:t>lower</a:t>
            </a:r>
            <a:r>
              <a:rPr lang="en-US" sz="4200" b="1" dirty="0" smtClean="0">
                <a:latin typeface="Adobe Garamond Pro" panose="02020502060506020403" pitchFamily="18" charset="0"/>
              </a:rPr>
              <a:t> boiling </a:t>
            </a:r>
            <a:r>
              <a:rPr lang="en-US" sz="4200" b="1" dirty="0" smtClean="0">
                <a:latin typeface="Adobe Garamond Pro" panose="02020502060506020403" pitchFamily="18" charset="0"/>
              </a:rPr>
              <a:t>point temperature</a:t>
            </a:r>
            <a:r>
              <a:rPr lang="en-US" sz="4200" dirty="0" smtClean="0">
                <a:latin typeface="Adobe Garamond Pro" panose="02020502060506020403" pitchFamily="18" charset="0"/>
              </a:rPr>
              <a:t>  </a:t>
            </a:r>
            <a:r>
              <a:rPr lang="en-US" sz="4200" i="1" dirty="0" smtClean="0">
                <a:latin typeface="Adobe Garamond Pro" panose="02020502060506020403" pitchFamily="18" charset="0"/>
              </a:rPr>
              <a:t>(example = water boils at </a:t>
            </a:r>
            <a:r>
              <a:rPr lang="en-US" sz="4200" b="1" i="1" u="sng" dirty="0" smtClean="0">
                <a:solidFill>
                  <a:srgbClr val="FFFF00"/>
                </a:solidFill>
                <a:latin typeface="Adobe Garamond Pro" panose="02020502060506020403" pitchFamily="18" charset="0"/>
              </a:rPr>
              <a:t>lower</a:t>
            </a:r>
            <a:r>
              <a:rPr lang="en-US" sz="4200" b="1" i="1" dirty="0" smtClean="0">
                <a:latin typeface="Adobe Garamond Pro" panose="02020502060506020403" pitchFamily="18" charset="0"/>
              </a:rPr>
              <a:t> </a:t>
            </a:r>
            <a:r>
              <a:rPr lang="en-US" sz="4200" i="1" dirty="0" smtClean="0">
                <a:latin typeface="Adobe Garamond Pro" panose="02020502060506020403" pitchFamily="18" charset="0"/>
              </a:rPr>
              <a:t>temperatures at </a:t>
            </a:r>
            <a:r>
              <a:rPr lang="en-US" sz="4200" b="1" i="1" u="sng" dirty="0" smtClean="0">
                <a:solidFill>
                  <a:srgbClr val="FFFF00"/>
                </a:solidFill>
                <a:latin typeface="Adobe Garamond Pro" panose="02020502060506020403" pitchFamily="18" charset="0"/>
              </a:rPr>
              <a:t>high</a:t>
            </a:r>
            <a:r>
              <a:rPr lang="en-US" sz="4200" i="1" dirty="0" smtClean="0">
                <a:latin typeface="Adobe Garamond Pro" panose="02020502060506020403" pitchFamily="18" charset="0"/>
              </a:rPr>
              <a:t> elevations- water boils at </a:t>
            </a:r>
            <a:r>
              <a:rPr lang="en-US" sz="4200" b="1" i="1" u="sng" dirty="0" smtClean="0">
                <a:solidFill>
                  <a:srgbClr val="FFFF00"/>
                </a:solidFill>
                <a:latin typeface="Adobe Garamond Pro" panose="02020502060506020403" pitchFamily="18" charset="0"/>
              </a:rPr>
              <a:t>76</a:t>
            </a:r>
            <a:r>
              <a:rPr lang="en-US" sz="4200" b="1" i="1" u="sng" baseline="30000" dirty="0" smtClean="0">
                <a:solidFill>
                  <a:srgbClr val="FFFF00"/>
                </a:solidFill>
                <a:latin typeface="Adobe Garamond Pro" panose="02020502060506020403" pitchFamily="18" charset="0"/>
              </a:rPr>
              <a:t>o</a:t>
            </a:r>
            <a:r>
              <a:rPr lang="en-US" sz="4200" b="1" i="1" u="sng" dirty="0" smtClean="0">
                <a:solidFill>
                  <a:srgbClr val="FFFF00"/>
                </a:solidFill>
                <a:latin typeface="Adobe Garamond Pro" panose="02020502060506020403" pitchFamily="18" charset="0"/>
              </a:rPr>
              <a:t>C</a:t>
            </a:r>
            <a:r>
              <a:rPr lang="en-US" sz="4200" i="1" dirty="0" smtClean="0">
                <a:latin typeface="Adobe Garamond Pro" panose="02020502060506020403" pitchFamily="18" charset="0"/>
              </a:rPr>
              <a:t> on Mt. Everest).</a:t>
            </a:r>
            <a:endParaRPr lang="en-US" sz="4200" b="1" i="1" dirty="0" smtClean="0">
              <a:latin typeface="Adobe Garamond Pro" panose="02020502060506020403" pitchFamily="18" charset="0"/>
            </a:endParaRPr>
          </a:p>
          <a:p>
            <a:pPr eaLnBrk="1" hangingPunct="1">
              <a:defRPr/>
            </a:pPr>
            <a:r>
              <a:rPr lang="en-US" sz="4200" b="1" u="sng" dirty="0" smtClean="0">
                <a:latin typeface="Adobe Garamond Pro" panose="02020502060506020403" pitchFamily="18" charset="0"/>
              </a:rPr>
              <a:t>Higher Pressure</a:t>
            </a:r>
            <a:r>
              <a:rPr lang="en-US" sz="4200" b="1" dirty="0" smtClean="0">
                <a:latin typeface="Adobe Garamond Pro" panose="02020502060506020403" pitchFamily="18" charset="0"/>
              </a:rPr>
              <a:t> </a:t>
            </a:r>
            <a:r>
              <a:rPr lang="en-US" sz="4200" dirty="0" smtClean="0">
                <a:latin typeface="Adobe Garamond Pro" panose="02020502060506020403" pitchFamily="18" charset="0"/>
              </a:rPr>
              <a:t>= </a:t>
            </a:r>
            <a:r>
              <a:rPr lang="en-US" sz="4200" b="1" u="sng" dirty="0" smtClean="0">
                <a:solidFill>
                  <a:srgbClr val="FFFF00"/>
                </a:solidFill>
                <a:latin typeface="Adobe Garamond Pro" panose="02020502060506020403" pitchFamily="18" charset="0"/>
              </a:rPr>
              <a:t>higher</a:t>
            </a:r>
            <a:r>
              <a:rPr lang="en-US" sz="4200" dirty="0" smtClean="0">
                <a:latin typeface="Adobe Garamond Pro" panose="02020502060506020403" pitchFamily="18" charset="0"/>
              </a:rPr>
              <a:t> </a:t>
            </a:r>
            <a:r>
              <a:rPr lang="en-US" sz="4200" b="1" dirty="0" smtClean="0">
                <a:latin typeface="Adobe Garamond Pro" panose="02020502060506020403" pitchFamily="18" charset="0"/>
              </a:rPr>
              <a:t>boiling point </a:t>
            </a:r>
            <a:r>
              <a:rPr lang="en-US" sz="4200" b="1" dirty="0" smtClean="0">
                <a:latin typeface="Adobe Garamond Pro" panose="02020502060506020403" pitchFamily="18" charset="0"/>
              </a:rPr>
              <a:t>temperature</a:t>
            </a:r>
            <a:r>
              <a:rPr lang="en-US" sz="4200" b="1" dirty="0" smtClean="0">
                <a:latin typeface="Adobe Garamond Pro" panose="02020502060506020403" pitchFamily="18" charset="0"/>
              </a:rPr>
              <a:t> </a:t>
            </a:r>
            <a:r>
              <a:rPr lang="en-US" sz="4200" i="1" dirty="0" smtClean="0">
                <a:latin typeface="Adobe Garamond Pro" panose="02020502060506020403" pitchFamily="18" charset="0"/>
              </a:rPr>
              <a:t>(example = pressure cooker – cooks </a:t>
            </a:r>
            <a:r>
              <a:rPr lang="en-US" sz="4200" b="1" i="1" u="sng" dirty="0" smtClean="0">
                <a:solidFill>
                  <a:srgbClr val="FFFF00"/>
                </a:solidFill>
                <a:latin typeface="Adobe Garamond Pro" panose="02020502060506020403" pitchFamily="18" charset="0"/>
              </a:rPr>
              <a:t>faster</a:t>
            </a:r>
            <a:r>
              <a:rPr lang="en-US" sz="4200" i="1" dirty="0" smtClean="0">
                <a:latin typeface="Adobe Garamond Pro" panose="02020502060506020403" pitchFamily="18" charset="0"/>
              </a:rPr>
              <a:t> because you cook at a </a:t>
            </a:r>
            <a:r>
              <a:rPr lang="en-US" sz="4200" b="1" i="1" u="sng" dirty="0" smtClean="0">
                <a:solidFill>
                  <a:srgbClr val="FFFF00"/>
                </a:solidFill>
                <a:latin typeface="Adobe Garamond Pro" panose="02020502060506020403" pitchFamily="18" charset="0"/>
              </a:rPr>
              <a:t>higher</a:t>
            </a:r>
            <a:r>
              <a:rPr lang="en-US" sz="4200" i="1" u="sng" dirty="0" smtClean="0">
                <a:solidFill>
                  <a:srgbClr val="FFFF00"/>
                </a:solidFill>
                <a:latin typeface="Adobe Garamond Pro" panose="02020502060506020403" pitchFamily="18" charset="0"/>
              </a:rPr>
              <a:t> </a:t>
            </a:r>
            <a:r>
              <a:rPr lang="en-US" sz="4200" i="1" dirty="0" smtClean="0">
                <a:latin typeface="Adobe Garamond Pro" panose="02020502060506020403" pitchFamily="18" charset="0"/>
              </a:rPr>
              <a:t>temperature.)</a:t>
            </a:r>
          </a:p>
        </p:txBody>
      </p:sp>
      <p:sp>
        <p:nvSpPr>
          <p:cNvPr id="8195" name="Line 4"/>
          <p:cNvSpPr>
            <a:spLocks noChangeShapeType="1"/>
          </p:cNvSpPr>
          <p:nvPr/>
        </p:nvSpPr>
        <p:spPr bwMode="auto">
          <a:xfrm>
            <a:off x="8197" y="1737391"/>
            <a:ext cx="611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700"/>
          </a:p>
        </p:txBody>
      </p:sp>
    </p:spTree>
    <p:extLst>
      <p:ext uri="{BB962C8B-B14F-4D97-AF65-F5344CB8AC3E}">
        <p14:creationId xmlns:p14="http://schemas.microsoft.com/office/powerpoint/2010/main" val="2818800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blinds(horizontal)">
                                      <p:cBhvr>
                                        <p:cTn id="7" dur="500"/>
                                        <p:tgtEl>
                                          <p:spTgt spid="51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2"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342900" y="1463675"/>
            <a:ext cx="6172200" cy="7223125"/>
          </a:xfrm>
        </p:spPr>
        <p:txBody>
          <a:bodyPr/>
          <a:lstStyle/>
          <a:p>
            <a:pPr eaLnBrk="1" hangingPunct="1"/>
            <a:r>
              <a:rPr lang="en-US" sz="2400" dirty="0" smtClean="0">
                <a:latin typeface="Times New Roman" charset="0"/>
              </a:rPr>
              <a:t>Pressure (</a:t>
            </a:r>
            <a:r>
              <a:rPr lang="en-US" sz="2400" dirty="0" smtClean="0">
                <a:solidFill>
                  <a:srgbClr val="CC0000"/>
                </a:solidFill>
                <a:latin typeface="Times New Roman" charset="0"/>
              </a:rPr>
              <a:t>P</a:t>
            </a:r>
            <a:r>
              <a:rPr lang="en-US" sz="2400" dirty="0" smtClean="0">
                <a:latin typeface="Times New Roman" charset="0"/>
              </a:rPr>
              <a:t>): force that a gas exerts on a given area</a:t>
            </a:r>
          </a:p>
          <a:p>
            <a:pPr lvl="2" eaLnBrk="1" hangingPunct="1"/>
            <a:r>
              <a:rPr lang="en-US" dirty="0" smtClean="0">
                <a:solidFill>
                  <a:srgbClr val="3333CC"/>
                </a:solidFill>
                <a:latin typeface="Times New Roman" charset="0"/>
              </a:rPr>
              <a:t>1 </a:t>
            </a:r>
            <a:r>
              <a:rPr lang="en-US" dirty="0" err="1" smtClean="0">
                <a:solidFill>
                  <a:srgbClr val="3333CC"/>
                </a:solidFill>
                <a:latin typeface="Times New Roman" charset="0"/>
              </a:rPr>
              <a:t>atm</a:t>
            </a:r>
            <a:r>
              <a:rPr lang="en-US" dirty="0" smtClean="0">
                <a:solidFill>
                  <a:srgbClr val="3333CC"/>
                </a:solidFill>
                <a:latin typeface="Times New Roman" charset="0"/>
              </a:rPr>
              <a:t> = 760 </a:t>
            </a:r>
            <a:r>
              <a:rPr lang="en-US" dirty="0" err="1" smtClean="0">
                <a:solidFill>
                  <a:srgbClr val="3333CC"/>
                </a:solidFill>
                <a:latin typeface="Times New Roman" charset="0"/>
              </a:rPr>
              <a:t>torr</a:t>
            </a:r>
            <a:r>
              <a:rPr lang="en-US" dirty="0" smtClean="0">
                <a:solidFill>
                  <a:srgbClr val="3333CC"/>
                </a:solidFill>
                <a:latin typeface="Times New Roman" charset="0"/>
              </a:rPr>
              <a:t> = 760 mmHg</a:t>
            </a:r>
          </a:p>
          <a:p>
            <a:pPr lvl="1" eaLnBrk="1" hangingPunct="1">
              <a:buFontTx/>
              <a:buChar char="•"/>
            </a:pPr>
            <a:endParaRPr lang="en-US" sz="2400" dirty="0" smtClean="0">
              <a:solidFill>
                <a:srgbClr val="3333CC"/>
              </a:solidFill>
              <a:latin typeface="Times New Roman" charset="0"/>
            </a:endParaRPr>
          </a:p>
          <a:p>
            <a:pPr eaLnBrk="1" hangingPunct="1"/>
            <a:r>
              <a:rPr lang="en-US" sz="2400" dirty="0" smtClean="0">
                <a:latin typeface="Times New Roman" charset="0"/>
              </a:rPr>
              <a:t>Volume (</a:t>
            </a:r>
            <a:r>
              <a:rPr lang="en-US" sz="2400" dirty="0" smtClean="0">
                <a:solidFill>
                  <a:srgbClr val="CC0000"/>
                </a:solidFill>
                <a:latin typeface="Times New Roman" charset="0"/>
              </a:rPr>
              <a:t>V</a:t>
            </a:r>
            <a:r>
              <a:rPr lang="en-US" sz="2400" dirty="0" smtClean="0">
                <a:latin typeface="Times New Roman" charset="0"/>
              </a:rPr>
              <a:t>): space occupied by gas</a:t>
            </a:r>
          </a:p>
          <a:p>
            <a:pPr lvl="2" eaLnBrk="1" hangingPunct="1"/>
            <a:r>
              <a:rPr lang="en-US" dirty="0" smtClean="0">
                <a:solidFill>
                  <a:srgbClr val="3333CC"/>
                </a:solidFill>
                <a:latin typeface="Times New Roman" charset="0"/>
              </a:rPr>
              <a:t>1 L = 1000 mL = 1000 cm</a:t>
            </a:r>
            <a:r>
              <a:rPr lang="en-US" baseline="30000" dirty="0" smtClean="0">
                <a:solidFill>
                  <a:srgbClr val="3333CC"/>
                </a:solidFill>
                <a:latin typeface="Times New Roman" charset="0"/>
              </a:rPr>
              <a:t>3</a:t>
            </a:r>
          </a:p>
          <a:p>
            <a:pPr lvl="1" eaLnBrk="1" hangingPunct="1">
              <a:buFontTx/>
              <a:buChar char="•"/>
            </a:pPr>
            <a:endParaRPr lang="en-US" sz="2400" dirty="0" smtClean="0">
              <a:solidFill>
                <a:srgbClr val="3333CC"/>
              </a:solidFill>
              <a:latin typeface="Times New Roman" charset="0"/>
            </a:endParaRPr>
          </a:p>
          <a:p>
            <a:pPr eaLnBrk="1" hangingPunct="1"/>
            <a:r>
              <a:rPr lang="en-US" sz="2400" dirty="0" smtClean="0">
                <a:latin typeface="Times New Roman" charset="0"/>
              </a:rPr>
              <a:t>Temperature (</a:t>
            </a:r>
            <a:r>
              <a:rPr lang="en-US" sz="2400" dirty="0" smtClean="0">
                <a:solidFill>
                  <a:srgbClr val="CC0000"/>
                </a:solidFill>
                <a:latin typeface="Times New Roman" charset="0"/>
              </a:rPr>
              <a:t>T</a:t>
            </a:r>
            <a:r>
              <a:rPr lang="en-US" sz="2400" dirty="0" smtClean="0">
                <a:latin typeface="Times New Roman" charset="0"/>
              </a:rPr>
              <a:t>): measure of the average kinetic energy of the gas</a:t>
            </a:r>
          </a:p>
          <a:p>
            <a:pPr lvl="2" eaLnBrk="1" hangingPunct="1"/>
            <a:r>
              <a:rPr lang="en-US" dirty="0" smtClean="0">
                <a:latin typeface="Times New Roman" charset="0"/>
              </a:rPr>
              <a:t>MUST be in Kelvin!</a:t>
            </a:r>
          </a:p>
          <a:p>
            <a:pPr lvl="2" eaLnBrk="1" hangingPunct="1"/>
            <a:r>
              <a:rPr lang="en-US" dirty="0" smtClean="0">
                <a:solidFill>
                  <a:srgbClr val="3333CC"/>
                </a:solidFill>
                <a:latin typeface="Times New Roman" charset="0"/>
              </a:rPr>
              <a:t>K = ˚C + 273</a:t>
            </a:r>
          </a:p>
          <a:p>
            <a:pPr lvl="1" eaLnBrk="1" hangingPunct="1">
              <a:buFontTx/>
              <a:buChar char="•"/>
            </a:pPr>
            <a:endParaRPr lang="en-US" sz="2400" dirty="0" smtClean="0">
              <a:solidFill>
                <a:srgbClr val="3333CC"/>
              </a:solidFill>
              <a:latin typeface="Times New Roman" charset="0"/>
            </a:endParaRPr>
          </a:p>
          <a:p>
            <a:pPr eaLnBrk="1" hangingPunct="1"/>
            <a:r>
              <a:rPr lang="en-US" sz="2400" dirty="0" smtClean="0">
                <a:latin typeface="Times New Roman" charset="0"/>
              </a:rPr>
              <a:t>Number of moles (</a:t>
            </a:r>
            <a:r>
              <a:rPr lang="en-US" sz="2400" dirty="0" smtClean="0">
                <a:solidFill>
                  <a:srgbClr val="CC0000"/>
                </a:solidFill>
                <a:latin typeface="Times New Roman" charset="0"/>
              </a:rPr>
              <a:t>n</a:t>
            </a:r>
            <a:r>
              <a:rPr lang="en-US" sz="2400" dirty="0" smtClean="0">
                <a:latin typeface="Times New Roman" charset="0"/>
              </a:rPr>
              <a:t>): quantity of gas molecules</a:t>
            </a:r>
          </a:p>
        </p:txBody>
      </p:sp>
      <p:sp>
        <p:nvSpPr>
          <p:cNvPr id="20483" name="Rectangle 3"/>
          <p:cNvSpPr>
            <a:spLocks noGrp="1" noChangeArrowheads="1"/>
          </p:cNvSpPr>
          <p:nvPr>
            <p:ph type="title"/>
          </p:nvPr>
        </p:nvSpPr>
        <p:spPr>
          <a:xfrm>
            <a:off x="342900" y="366713"/>
            <a:ext cx="6172200" cy="822325"/>
          </a:xfrm>
        </p:spPr>
        <p:txBody>
          <a:bodyPr/>
          <a:lstStyle/>
          <a:p>
            <a:pPr eaLnBrk="1" hangingPunct="1"/>
            <a:r>
              <a:rPr lang="en-US" sz="4000" dirty="0" smtClean="0">
                <a:latin typeface="Times New Roman" charset="0"/>
              </a:rPr>
              <a:t>Properties (</a:t>
            </a:r>
            <a:r>
              <a:rPr lang="en-US" sz="4000" dirty="0" err="1" smtClean="0">
                <a:solidFill>
                  <a:srgbClr val="FF0000"/>
                </a:solidFill>
                <a:latin typeface="Times New Roman" charset="0"/>
              </a:rPr>
              <a:t>P,V,T,n</a:t>
            </a:r>
            <a:r>
              <a:rPr lang="en-US" sz="4000" dirty="0">
                <a:solidFill>
                  <a:schemeClr val="tx1"/>
                </a:solidFill>
                <a:latin typeface="Times New Roman" charset="0"/>
              </a:rPr>
              <a:t>)</a:t>
            </a:r>
            <a:endParaRPr lang="en-US" sz="4000" dirty="0" smtClean="0">
              <a:latin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342900" y="366713"/>
            <a:ext cx="6172200" cy="639762"/>
          </a:xfrm>
        </p:spPr>
        <p:txBody>
          <a:bodyPr/>
          <a:lstStyle/>
          <a:p>
            <a:pPr eaLnBrk="1" hangingPunct="1"/>
            <a:r>
              <a:rPr lang="en-US" sz="4000" smtClean="0">
                <a:latin typeface="Tahoma" charset="0"/>
              </a:rPr>
              <a:t>What is Pressure?</a:t>
            </a:r>
          </a:p>
        </p:txBody>
      </p:sp>
      <p:sp>
        <p:nvSpPr>
          <p:cNvPr id="22532" name="Rectangle 3"/>
          <p:cNvSpPr>
            <a:spLocks noGrp="1" noChangeArrowheads="1"/>
          </p:cNvSpPr>
          <p:nvPr>
            <p:ph type="body" idx="1"/>
          </p:nvPr>
        </p:nvSpPr>
        <p:spPr>
          <a:xfrm>
            <a:off x="342900" y="1189038"/>
            <a:ext cx="6172200" cy="7589837"/>
          </a:xfrm>
        </p:spPr>
        <p:txBody>
          <a:bodyPr/>
          <a:lstStyle/>
          <a:p>
            <a:pPr eaLnBrk="1" hangingPunct="1"/>
            <a:endParaRPr lang="en-US" sz="2800" smtClean="0">
              <a:latin typeface="Tahoma" charset="0"/>
            </a:endParaRPr>
          </a:p>
          <a:p>
            <a:pPr eaLnBrk="1" hangingPunct="1"/>
            <a:endParaRPr lang="en-US" sz="2800" smtClean="0">
              <a:latin typeface="Tahoma" charset="0"/>
            </a:endParaRPr>
          </a:p>
          <a:p>
            <a:pPr eaLnBrk="1" hangingPunct="1"/>
            <a:r>
              <a:rPr lang="en-US" sz="2400" smtClean="0">
                <a:latin typeface="Tahoma" charset="0"/>
              </a:rPr>
              <a:t>Changing the force or area will change the pressure (shoes!)</a:t>
            </a:r>
          </a:p>
          <a:p>
            <a:pPr eaLnBrk="1" hangingPunct="1"/>
            <a:r>
              <a:rPr lang="en-US" sz="2400" smtClean="0">
                <a:latin typeface="Tahoma" charset="0"/>
              </a:rPr>
              <a:t>Atmospheric (air) pressure is measured by a barometer:</a:t>
            </a:r>
          </a:p>
          <a:p>
            <a:pPr eaLnBrk="1" hangingPunct="1"/>
            <a:endParaRPr lang="en-US" sz="2400" smtClean="0">
              <a:latin typeface="Tahoma" charset="0"/>
            </a:endParaRPr>
          </a:p>
          <a:p>
            <a:pPr eaLnBrk="1" hangingPunct="1"/>
            <a:endParaRPr lang="en-US" sz="2800" smtClean="0">
              <a:latin typeface="Tahoma" charset="0"/>
            </a:endParaRPr>
          </a:p>
          <a:p>
            <a:pPr eaLnBrk="1" hangingPunct="1"/>
            <a:endParaRPr lang="en-US" sz="2800" smtClean="0">
              <a:latin typeface="Tahoma" charset="0"/>
            </a:endParaRPr>
          </a:p>
          <a:p>
            <a:pPr eaLnBrk="1" hangingPunct="1"/>
            <a:endParaRPr lang="en-US" sz="2800" smtClean="0">
              <a:latin typeface="Tahoma" charset="0"/>
            </a:endParaRPr>
          </a:p>
          <a:p>
            <a:pPr eaLnBrk="1" hangingPunct="1"/>
            <a:r>
              <a:rPr lang="en-US" sz="2400" smtClean="0">
                <a:latin typeface="Tahoma" charset="0"/>
              </a:rPr>
              <a:t>1 atm = 760 torr</a:t>
            </a:r>
          </a:p>
          <a:p>
            <a:pPr eaLnBrk="1" hangingPunct="1">
              <a:buFontTx/>
              <a:buNone/>
            </a:pPr>
            <a:r>
              <a:rPr lang="en-US" sz="2400" smtClean="0">
                <a:latin typeface="Tahoma" charset="0"/>
              </a:rPr>
              <a:t>		     = 760 mmHg</a:t>
            </a:r>
          </a:p>
          <a:p>
            <a:pPr eaLnBrk="1" hangingPunct="1">
              <a:buFontTx/>
              <a:buNone/>
            </a:pPr>
            <a:r>
              <a:rPr lang="en-US" sz="2400" smtClean="0">
                <a:latin typeface="Tahoma" charset="0"/>
              </a:rPr>
              <a:t>		     =1.013 x 10</a:t>
            </a:r>
            <a:r>
              <a:rPr lang="en-US" sz="2400" baseline="30000" smtClean="0">
                <a:latin typeface="Tahoma" charset="0"/>
              </a:rPr>
              <a:t>5</a:t>
            </a:r>
            <a:r>
              <a:rPr lang="en-US" sz="2400" smtClean="0">
                <a:latin typeface="Tahoma" charset="0"/>
              </a:rPr>
              <a:t> Pa</a:t>
            </a:r>
          </a:p>
          <a:p>
            <a:pPr eaLnBrk="1" hangingPunct="1">
              <a:buFontTx/>
              <a:buNone/>
            </a:pPr>
            <a:r>
              <a:rPr lang="en-US" sz="2400" smtClean="0">
                <a:latin typeface="Tahoma" charset="0"/>
              </a:rPr>
              <a:t>		     =101.3 kPa</a:t>
            </a:r>
          </a:p>
          <a:p>
            <a:pPr eaLnBrk="1" hangingPunct="1"/>
            <a:r>
              <a:rPr lang="en-US" sz="2400" smtClean="0">
                <a:latin typeface="Tahoma" charset="0"/>
              </a:rPr>
              <a:t>STP: standard temperature and pressure.</a:t>
            </a:r>
            <a:r>
              <a:rPr lang="en-US" sz="2800" smtClean="0">
                <a:latin typeface="Tahoma" charset="0"/>
              </a:rPr>
              <a:t>  </a:t>
            </a:r>
            <a:r>
              <a:rPr lang="en-US" b="1" smtClean="0">
                <a:solidFill>
                  <a:srgbClr val="CC0000"/>
                </a:solidFill>
                <a:latin typeface="Tahoma" charset="0"/>
              </a:rPr>
              <a:t>1 atm and 0ºC</a:t>
            </a:r>
            <a:r>
              <a:rPr lang="en-US" sz="2800" smtClean="0">
                <a:latin typeface="Tahoma" charset="0"/>
              </a:rPr>
              <a:t>	</a:t>
            </a:r>
          </a:p>
        </p:txBody>
      </p:sp>
      <p:graphicFrame>
        <p:nvGraphicFramePr>
          <p:cNvPr id="22530" name="Object 2"/>
          <p:cNvGraphicFramePr>
            <a:graphicFrameLocks noChangeAspect="1"/>
          </p:cNvGraphicFramePr>
          <p:nvPr/>
        </p:nvGraphicFramePr>
        <p:xfrm>
          <a:off x="1554163" y="1189038"/>
          <a:ext cx="3382962" cy="754062"/>
        </p:xfrm>
        <a:graphic>
          <a:graphicData uri="http://schemas.openxmlformats.org/presentationml/2006/ole">
            <mc:AlternateContent xmlns:mc="http://schemas.openxmlformats.org/markup-compatibility/2006">
              <mc:Choice xmlns:v="urn:schemas-microsoft-com:vml" Requires="v">
                <p:oleObj spid="_x0000_s22570" name="Equation" r:id="rId4" imgW="1765080" imgH="393480" progId="Equation.3">
                  <p:embed/>
                </p:oleObj>
              </mc:Choice>
              <mc:Fallback>
                <p:oleObj name="Equation" r:id="rId4" imgW="1765080" imgH="39348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4163" y="1189038"/>
                        <a:ext cx="3382962" cy="75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3" name="AutoShape 6"/>
          <p:cNvSpPr>
            <a:spLocks noChangeArrowheads="1"/>
          </p:cNvSpPr>
          <p:nvPr/>
        </p:nvSpPr>
        <p:spPr bwMode="auto">
          <a:xfrm>
            <a:off x="2241550" y="4929188"/>
            <a:ext cx="1325563" cy="647700"/>
          </a:xfrm>
          <a:prstGeom prst="can">
            <a:avLst>
              <a:gd name="adj" fmla="val 26736"/>
            </a:avLst>
          </a:prstGeom>
          <a:solidFill>
            <a:schemeClr val="accent1">
              <a:alpha val="43921"/>
            </a:schemeClr>
          </a:solidFill>
          <a:ln w="9525">
            <a:solidFill>
              <a:schemeClr val="tx1"/>
            </a:solidFill>
            <a:round/>
            <a:headEnd/>
            <a:tailEnd/>
          </a:ln>
        </p:spPr>
        <p:txBody>
          <a:bodyPr wrap="none" anchor="ctr"/>
          <a:lstStyle/>
          <a:p>
            <a:endParaRPr lang="en-US"/>
          </a:p>
        </p:txBody>
      </p:sp>
      <p:sp>
        <p:nvSpPr>
          <p:cNvPr id="22534" name="AutoShape 7"/>
          <p:cNvSpPr>
            <a:spLocks noChangeArrowheads="1"/>
          </p:cNvSpPr>
          <p:nvPr/>
        </p:nvSpPr>
        <p:spPr bwMode="auto">
          <a:xfrm>
            <a:off x="2746375" y="4022725"/>
            <a:ext cx="361950" cy="1101725"/>
          </a:xfrm>
          <a:prstGeom prst="can">
            <a:avLst>
              <a:gd name="adj" fmla="val 76096"/>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35" name="AutoShape 9"/>
          <p:cNvSpPr>
            <a:spLocks noChangeArrowheads="1"/>
          </p:cNvSpPr>
          <p:nvPr/>
        </p:nvSpPr>
        <p:spPr bwMode="auto">
          <a:xfrm>
            <a:off x="2241550" y="5124450"/>
            <a:ext cx="1325563" cy="452438"/>
          </a:xfrm>
          <a:prstGeom prst="can">
            <a:avLst>
              <a:gd name="adj" fmla="val 40972"/>
            </a:avLst>
          </a:prstGeom>
          <a:solidFill>
            <a:schemeClr val="bg2"/>
          </a:solidFill>
          <a:ln w="9525">
            <a:solidFill>
              <a:schemeClr val="tx1"/>
            </a:solidFill>
            <a:round/>
            <a:headEnd/>
            <a:tailEnd/>
          </a:ln>
        </p:spPr>
        <p:txBody>
          <a:bodyPr wrap="none" anchor="ctr"/>
          <a:lstStyle/>
          <a:p>
            <a:endParaRPr lang="en-US"/>
          </a:p>
        </p:txBody>
      </p:sp>
      <p:sp>
        <p:nvSpPr>
          <p:cNvPr id="22536" name="AutoShape 8"/>
          <p:cNvSpPr>
            <a:spLocks noChangeArrowheads="1"/>
          </p:cNvSpPr>
          <p:nvPr/>
        </p:nvSpPr>
        <p:spPr bwMode="auto">
          <a:xfrm>
            <a:off x="2746375" y="4541838"/>
            <a:ext cx="361950" cy="711200"/>
          </a:xfrm>
          <a:prstGeom prst="can">
            <a:avLst>
              <a:gd name="adj" fmla="val 26071"/>
            </a:avLst>
          </a:prstGeom>
          <a:solidFill>
            <a:schemeClr val="bg2"/>
          </a:solidFill>
          <a:ln w="9525">
            <a:solidFill>
              <a:schemeClr val="tx1"/>
            </a:solidFill>
            <a:round/>
            <a:headEnd/>
            <a:tailEnd/>
          </a:ln>
        </p:spPr>
        <p:txBody>
          <a:bodyPr wrap="none" anchor="ctr"/>
          <a:lstStyle/>
          <a:p>
            <a:endParaRPr lang="en-US"/>
          </a:p>
        </p:txBody>
      </p:sp>
      <p:sp>
        <p:nvSpPr>
          <p:cNvPr id="22537" name="Arc 10"/>
          <p:cNvSpPr>
            <a:spLocks/>
          </p:cNvSpPr>
          <p:nvPr/>
        </p:nvSpPr>
        <p:spPr bwMode="auto">
          <a:xfrm rot="411500" flipV="1">
            <a:off x="2584450" y="4451350"/>
            <a:ext cx="874713" cy="693738"/>
          </a:xfrm>
          <a:custGeom>
            <a:avLst/>
            <a:gdLst>
              <a:gd name="T0" fmla="*/ 0 w 11677"/>
              <a:gd name="T1" fmla="*/ 0 h 21600"/>
              <a:gd name="T2" fmla="*/ 874713 w 11677"/>
              <a:gd name="T3" fmla="*/ 110099 h 21600"/>
              <a:gd name="T4" fmla="*/ 0 w 11677"/>
              <a:gd name="T5" fmla="*/ 693738 h 21600"/>
              <a:gd name="T6" fmla="*/ 0 60000 65536"/>
              <a:gd name="T7" fmla="*/ 0 60000 65536"/>
              <a:gd name="T8" fmla="*/ 0 60000 65536"/>
              <a:gd name="T9" fmla="*/ 0 w 11677"/>
              <a:gd name="T10" fmla="*/ 0 h 21600"/>
              <a:gd name="T11" fmla="*/ 11677 w 11677"/>
              <a:gd name="T12" fmla="*/ 21600 h 21600"/>
            </a:gdLst>
            <a:ahLst/>
            <a:cxnLst>
              <a:cxn ang="T6">
                <a:pos x="T0" y="T1"/>
              </a:cxn>
              <a:cxn ang="T7">
                <a:pos x="T2" y="T3"/>
              </a:cxn>
              <a:cxn ang="T8">
                <a:pos x="T4" y="T5"/>
              </a:cxn>
            </a:cxnLst>
            <a:rect l="T9" t="T10" r="T11" b="T12"/>
            <a:pathLst>
              <a:path w="11677" h="21600" fill="none" extrusionOk="0">
                <a:moveTo>
                  <a:pt x="0" y="-1"/>
                </a:moveTo>
                <a:cubicBezTo>
                  <a:pt x="4140" y="-1"/>
                  <a:pt x="8193" y="1189"/>
                  <a:pt x="11676" y="3428"/>
                </a:cubicBezTo>
              </a:path>
              <a:path w="11677" h="21600" stroke="0" extrusionOk="0">
                <a:moveTo>
                  <a:pt x="0" y="-1"/>
                </a:moveTo>
                <a:cubicBezTo>
                  <a:pt x="4140" y="-1"/>
                  <a:pt x="8193" y="1189"/>
                  <a:pt x="11676" y="3428"/>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8" name="AutoShape 11"/>
          <p:cNvSpPr>
            <a:spLocks noChangeArrowheads="1"/>
          </p:cNvSpPr>
          <p:nvPr/>
        </p:nvSpPr>
        <p:spPr bwMode="auto">
          <a:xfrm>
            <a:off x="3349625" y="4159250"/>
            <a:ext cx="217488" cy="582613"/>
          </a:xfrm>
          <a:prstGeom prst="downArrow">
            <a:avLst>
              <a:gd name="adj1" fmla="val 50000"/>
              <a:gd name="adj2" fmla="val 66971"/>
            </a:avLst>
          </a:prstGeom>
          <a:solidFill>
            <a:schemeClr val="accent2"/>
          </a:solidFill>
          <a:ln w="9525">
            <a:solidFill>
              <a:schemeClr val="tx1"/>
            </a:solidFill>
            <a:miter lim="800000"/>
            <a:headEnd/>
            <a:tailEnd/>
          </a:ln>
        </p:spPr>
        <p:txBody>
          <a:bodyPr vert="eaVert" wrap="none" anchor="ctr"/>
          <a:lstStyle/>
          <a:p>
            <a:endParaRPr lang="en-US"/>
          </a:p>
        </p:txBody>
      </p:sp>
      <p:sp>
        <p:nvSpPr>
          <p:cNvPr id="22539" name="Text Box 12"/>
          <p:cNvSpPr txBox="1">
            <a:spLocks noChangeArrowheads="1"/>
          </p:cNvSpPr>
          <p:nvPr/>
        </p:nvSpPr>
        <p:spPr bwMode="auto">
          <a:xfrm>
            <a:off x="3817938" y="4105275"/>
            <a:ext cx="18224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r>
              <a:rPr lang="en-US" sz="2400"/>
              <a:t>atmospheric</a:t>
            </a:r>
          </a:p>
          <a:p>
            <a:pPr eaLnBrk="1" hangingPunct="1"/>
            <a:r>
              <a:rPr lang="en-US" sz="2400"/>
              <a:t>pressure</a:t>
            </a:r>
          </a:p>
        </p:txBody>
      </p:sp>
      <p:sp>
        <p:nvSpPr>
          <p:cNvPr id="22540" name="Line 13"/>
          <p:cNvSpPr>
            <a:spLocks noChangeShapeType="1"/>
          </p:cNvSpPr>
          <p:nvPr/>
        </p:nvSpPr>
        <p:spPr bwMode="auto">
          <a:xfrm>
            <a:off x="2241550" y="4281488"/>
            <a:ext cx="360363"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2541" name="Line 14"/>
          <p:cNvSpPr>
            <a:spLocks noChangeShapeType="1"/>
          </p:cNvSpPr>
          <p:nvPr/>
        </p:nvSpPr>
        <p:spPr bwMode="auto">
          <a:xfrm>
            <a:off x="2241550" y="4741863"/>
            <a:ext cx="3429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2542" name="Text Box 15"/>
          <p:cNvSpPr txBox="1">
            <a:spLocks noChangeArrowheads="1"/>
          </p:cNvSpPr>
          <p:nvPr/>
        </p:nvSpPr>
        <p:spPr bwMode="auto">
          <a:xfrm>
            <a:off x="904875" y="4075113"/>
            <a:ext cx="1233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r>
              <a:rPr lang="en-US" sz="2400"/>
              <a:t>vacuum</a:t>
            </a:r>
          </a:p>
        </p:txBody>
      </p:sp>
      <p:sp>
        <p:nvSpPr>
          <p:cNvPr id="22543" name="Text Box 16"/>
          <p:cNvSpPr txBox="1">
            <a:spLocks noChangeArrowheads="1"/>
          </p:cNvSpPr>
          <p:nvPr/>
        </p:nvSpPr>
        <p:spPr bwMode="auto">
          <a:xfrm>
            <a:off x="866775" y="4525963"/>
            <a:ext cx="1282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Tahoma" charset="0"/>
                <a:ea typeface="ＭＳ Ｐゴシック" charset="-128"/>
              </a:defRPr>
            </a:lvl1pPr>
            <a:lvl2pPr marL="37931725" indent="-37474525" eaLnBrk="0" hangingPunct="0">
              <a:defRPr sz="3600">
                <a:solidFill>
                  <a:schemeClr val="tx2"/>
                </a:solidFill>
                <a:latin typeface="Tahoma" charset="0"/>
                <a:ea typeface="ＭＳ Ｐゴシック" charset="-128"/>
              </a:defRPr>
            </a:lvl2pPr>
            <a:lvl3pPr eaLnBrk="0" hangingPunct="0">
              <a:defRPr sz="3600">
                <a:solidFill>
                  <a:schemeClr val="tx2"/>
                </a:solidFill>
                <a:latin typeface="Tahoma" charset="0"/>
                <a:ea typeface="ＭＳ Ｐゴシック" charset="-128"/>
              </a:defRPr>
            </a:lvl3pPr>
            <a:lvl4pPr eaLnBrk="0" hangingPunct="0">
              <a:defRPr sz="3600">
                <a:solidFill>
                  <a:schemeClr val="tx2"/>
                </a:solidFill>
                <a:latin typeface="Tahoma" charset="0"/>
                <a:ea typeface="ＭＳ Ｐゴシック" charset="-128"/>
              </a:defRPr>
            </a:lvl4pPr>
            <a:lvl5pPr eaLnBrk="0" hangingPunct="0">
              <a:defRPr sz="3600">
                <a:solidFill>
                  <a:schemeClr val="tx2"/>
                </a:solidFill>
                <a:latin typeface="Tahoma" charset="0"/>
                <a:ea typeface="ＭＳ Ｐゴシック" charset="-128"/>
              </a:defRPr>
            </a:lvl5pPr>
            <a:lvl6pPr marL="457200" eaLnBrk="0" fontAlgn="base" hangingPunct="0">
              <a:spcBef>
                <a:spcPct val="0"/>
              </a:spcBef>
              <a:spcAft>
                <a:spcPct val="0"/>
              </a:spcAft>
              <a:defRPr sz="3600">
                <a:solidFill>
                  <a:schemeClr val="tx2"/>
                </a:solidFill>
                <a:latin typeface="Tahoma" charset="0"/>
                <a:ea typeface="ＭＳ Ｐゴシック" charset="-128"/>
              </a:defRPr>
            </a:lvl6pPr>
            <a:lvl7pPr marL="914400" eaLnBrk="0" fontAlgn="base" hangingPunct="0">
              <a:spcBef>
                <a:spcPct val="0"/>
              </a:spcBef>
              <a:spcAft>
                <a:spcPct val="0"/>
              </a:spcAft>
              <a:defRPr sz="3600">
                <a:solidFill>
                  <a:schemeClr val="tx2"/>
                </a:solidFill>
                <a:latin typeface="Tahoma" charset="0"/>
                <a:ea typeface="ＭＳ Ｐゴシック" charset="-128"/>
              </a:defRPr>
            </a:lvl7pPr>
            <a:lvl8pPr marL="1371600" eaLnBrk="0" fontAlgn="base" hangingPunct="0">
              <a:spcBef>
                <a:spcPct val="0"/>
              </a:spcBef>
              <a:spcAft>
                <a:spcPct val="0"/>
              </a:spcAft>
              <a:defRPr sz="3600">
                <a:solidFill>
                  <a:schemeClr val="tx2"/>
                </a:solidFill>
                <a:latin typeface="Tahoma" charset="0"/>
                <a:ea typeface="ＭＳ Ｐゴシック" charset="-128"/>
              </a:defRPr>
            </a:lvl8pPr>
            <a:lvl9pPr marL="1828800" eaLnBrk="0" fontAlgn="base" hangingPunct="0">
              <a:spcBef>
                <a:spcPct val="0"/>
              </a:spcBef>
              <a:spcAft>
                <a:spcPct val="0"/>
              </a:spcAft>
              <a:defRPr sz="3600">
                <a:solidFill>
                  <a:schemeClr val="tx2"/>
                </a:solidFill>
                <a:latin typeface="Tahoma" charset="0"/>
                <a:ea typeface="ＭＳ Ｐゴシック" charset="-128"/>
              </a:defRPr>
            </a:lvl9pPr>
          </a:lstStyle>
          <a:p>
            <a:pPr eaLnBrk="1" hangingPunct="1"/>
            <a:r>
              <a:rPr lang="en-US" sz="2400"/>
              <a:t>mercury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2"/>
          <p:cNvSpPr>
            <a:spLocks noGrp="1" noChangeArrowheads="1"/>
          </p:cNvSpPr>
          <p:nvPr>
            <p:ph type="title"/>
          </p:nvPr>
        </p:nvSpPr>
        <p:spPr>
          <a:xfrm>
            <a:off x="342900" y="366713"/>
            <a:ext cx="6172200" cy="912812"/>
          </a:xfrm>
        </p:spPr>
        <p:txBody>
          <a:bodyPr/>
          <a:lstStyle/>
          <a:p>
            <a:pPr eaLnBrk="1" hangingPunct="1"/>
            <a:r>
              <a:rPr lang="en-US" smtClean="0">
                <a:latin typeface="Tahoma" charset="0"/>
              </a:rPr>
              <a:t>Boyle’s Law</a:t>
            </a:r>
          </a:p>
        </p:txBody>
      </p:sp>
      <p:graphicFrame>
        <p:nvGraphicFramePr>
          <p:cNvPr id="24578" name="Object 2"/>
          <p:cNvGraphicFramePr>
            <a:graphicFrameLocks noGrp="1" noChangeAspect="1"/>
          </p:cNvGraphicFramePr>
          <p:nvPr>
            <p:ph type="body" idx="1"/>
          </p:nvPr>
        </p:nvGraphicFramePr>
        <p:xfrm>
          <a:off x="2332038" y="1279525"/>
          <a:ext cx="2193925" cy="644525"/>
        </p:xfrm>
        <a:graphic>
          <a:graphicData uri="http://schemas.openxmlformats.org/presentationml/2006/ole">
            <mc:AlternateContent xmlns:mc="http://schemas.openxmlformats.org/markup-compatibility/2006">
              <mc:Choice xmlns:v="urn:schemas-microsoft-com:vml" Requires="v">
                <p:oleObj spid="_x0000_s24710" name="Equation" r:id="rId4" imgW="736560" imgH="215640" progId="Equation.3">
                  <p:embed/>
                </p:oleObj>
              </mc:Choice>
              <mc:Fallback>
                <p:oleObj name="Equation" r:id="rId4" imgW="736560" imgH="215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2038" y="1279525"/>
                        <a:ext cx="2193925" cy="64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4583" name="Group 29"/>
          <p:cNvGrpSpPr>
            <a:grpSpLocks/>
          </p:cNvGrpSpPr>
          <p:nvPr/>
        </p:nvGrpSpPr>
        <p:grpSpPr bwMode="auto">
          <a:xfrm>
            <a:off x="1690688" y="3292475"/>
            <a:ext cx="1006475" cy="1619250"/>
            <a:chOff x="547" y="2189"/>
            <a:chExt cx="1152" cy="1728"/>
          </a:xfrm>
        </p:grpSpPr>
        <p:sp>
          <p:nvSpPr>
            <p:cNvPr id="24596" name="AutoShape 5"/>
            <p:cNvSpPr>
              <a:spLocks noChangeArrowheads="1"/>
            </p:cNvSpPr>
            <p:nvPr/>
          </p:nvSpPr>
          <p:spPr bwMode="auto">
            <a:xfrm>
              <a:off x="547" y="2592"/>
              <a:ext cx="1152" cy="1325"/>
            </a:xfrm>
            <a:prstGeom prst="can">
              <a:avLst>
                <a:gd name="adj" fmla="val 28754"/>
              </a:avLst>
            </a:prstGeom>
            <a:solidFill>
              <a:schemeClr val="accent1"/>
            </a:solidFill>
            <a:ln w="9525">
              <a:solidFill>
                <a:schemeClr val="tx1"/>
              </a:solidFill>
              <a:round/>
              <a:headEnd/>
              <a:tailEnd/>
            </a:ln>
          </p:spPr>
          <p:txBody>
            <a:bodyPr wrap="none" anchor="ctr"/>
            <a:lstStyle/>
            <a:p>
              <a:endParaRPr lang="en-US"/>
            </a:p>
          </p:txBody>
        </p:sp>
        <p:sp>
          <p:nvSpPr>
            <p:cNvPr id="6151" name="AutoShape 7"/>
            <p:cNvSpPr>
              <a:spLocks noChangeArrowheads="1"/>
            </p:cNvSpPr>
            <p:nvPr/>
          </p:nvSpPr>
          <p:spPr bwMode="auto">
            <a:xfrm>
              <a:off x="547" y="3053"/>
              <a:ext cx="1152" cy="634"/>
            </a:xfrm>
            <a:prstGeom prst="can">
              <a:avLst>
                <a:gd name="adj" fmla="val 50000"/>
              </a:avLst>
            </a:prstGeom>
            <a:gradFill rotWithShape="1">
              <a:gsLst>
                <a:gs pos="0">
                  <a:schemeClr val="accent2"/>
                </a:gs>
                <a:gs pos="100000">
                  <a:schemeClr val="accent2">
                    <a:gamma/>
                    <a:shade val="46275"/>
                    <a:invGamma/>
                  </a:schemeClr>
                </a:gs>
              </a:gsLst>
              <a:lin ang="0" scaled="1"/>
            </a:gradFill>
            <a:ln w="9525">
              <a:solidFill>
                <a:schemeClr val="tx1"/>
              </a:solidFill>
              <a:round/>
              <a:headEnd/>
              <a:tailEnd/>
            </a:ln>
            <a:effectLst/>
          </p:spPr>
          <p:txBody>
            <a:bodyPr wrap="none" anchor="ctr"/>
            <a:lstStyle/>
            <a:p>
              <a:pPr>
                <a:defRPr/>
              </a:pPr>
              <a:endParaRPr lang="en-US">
                <a:ea typeface="+mn-ea"/>
              </a:endParaRPr>
            </a:p>
          </p:txBody>
        </p:sp>
        <p:sp>
          <p:nvSpPr>
            <p:cNvPr id="6152" name="AutoShape 8"/>
            <p:cNvSpPr>
              <a:spLocks noChangeArrowheads="1"/>
            </p:cNvSpPr>
            <p:nvPr/>
          </p:nvSpPr>
          <p:spPr bwMode="auto">
            <a:xfrm>
              <a:off x="1009" y="2189"/>
              <a:ext cx="229" cy="1037"/>
            </a:xfrm>
            <a:prstGeom prst="can">
              <a:avLst>
                <a:gd name="adj" fmla="val 36946"/>
              </a:avLst>
            </a:prstGeom>
            <a:gradFill rotWithShape="1">
              <a:gsLst>
                <a:gs pos="0">
                  <a:schemeClr val="accent2"/>
                </a:gs>
                <a:gs pos="100000">
                  <a:schemeClr val="accent2">
                    <a:gamma/>
                    <a:shade val="46275"/>
                    <a:invGamma/>
                  </a:schemeClr>
                </a:gs>
              </a:gsLst>
              <a:lin ang="0" scaled="1"/>
            </a:gradFill>
            <a:ln w="9525">
              <a:solidFill>
                <a:schemeClr val="tx1"/>
              </a:solidFill>
              <a:round/>
              <a:headEnd/>
              <a:tailEnd/>
            </a:ln>
            <a:effectLst/>
          </p:spPr>
          <p:txBody>
            <a:bodyPr wrap="none" anchor="ctr"/>
            <a:lstStyle/>
            <a:p>
              <a:pPr>
                <a:defRPr/>
              </a:pPr>
              <a:endParaRPr lang="en-US">
                <a:ea typeface="+mn-ea"/>
              </a:endParaRPr>
            </a:p>
          </p:txBody>
        </p:sp>
        <p:sp>
          <p:nvSpPr>
            <p:cNvPr id="24599" name="Line 12"/>
            <p:cNvSpPr>
              <a:spLocks noChangeShapeType="1"/>
            </p:cNvSpPr>
            <p:nvPr/>
          </p:nvSpPr>
          <p:spPr bwMode="auto">
            <a:xfrm>
              <a:off x="1008" y="2938"/>
              <a:ext cx="23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Oval 14"/>
            <p:cNvSpPr>
              <a:spLocks noChangeArrowheads="1"/>
            </p:cNvSpPr>
            <p:nvPr/>
          </p:nvSpPr>
          <p:spPr bwMode="auto">
            <a:xfrm>
              <a:off x="605" y="3686"/>
              <a:ext cx="57" cy="58"/>
            </a:xfrm>
            <a:prstGeom prst="ellipse">
              <a:avLst/>
            </a:prstGeom>
            <a:solidFill>
              <a:srgbClr val="FF00FF"/>
            </a:solidFill>
            <a:ln w="9525">
              <a:solidFill>
                <a:schemeClr val="tx1"/>
              </a:solidFill>
              <a:round/>
              <a:headEnd/>
              <a:tailEnd/>
            </a:ln>
          </p:spPr>
          <p:txBody>
            <a:bodyPr wrap="none" anchor="ctr"/>
            <a:lstStyle/>
            <a:p>
              <a:endParaRPr lang="en-US"/>
            </a:p>
          </p:txBody>
        </p:sp>
        <p:sp>
          <p:nvSpPr>
            <p:cNvPr id="24601" name="Oval 15"/>
            <p:cNvSpPr>
              <a:spLocks noChangeArrowheads="1"/>
            </p:cNvSpPr>
            <p:nvPr/>
          </p:nvSpPr>
          <p:spPr bwMode="auto">
            <a:xfrm>
              <a:off x="893" y="3801"/>
              <a:ext cx="57" cy="58"/>
            </a:xfrm>
            <a:prstGeom prst="ellipse">
              <a:avLst/>
            </a:prstGeom>
            <a:solidFill>
              <a:srgbClr val="FF00FF"/>
            </a:solidFill>
            <a:ln w="9525">
              <a:solidFill>
                <a:schemeClr val="tx1"/>
              </a:solidFill>
              <a:round/>
              <a:headEnd/>
              <a:tailEnd/>
            </a:ln>
          </p:spPr>
          <p:txBody>
            <a:bodyPr wrap="none" anchor="ctr"/>
            <a:lstStyle/>
            <a:p>
              <a:endParaRPr lang="en-US"/>
            </a:p>
          </p:txBody>
        </p:sp>
        <p:sp>
          <p:nvSpPr>
            <p:cNvPr id="24602" name="Oval 16"/>
            <p:cNvSpPr>
              <a:spLocks noChangeArrowheads="1"/>
            </p:cNvSpPr>
            <p:nvPr/>
          </p:nvSpPr>
          <p:spPr bwMode="auto">
            <a:xfrm>
              <a:off x="1554" y="3686"/>
              <a:ext cx="57" cy="58"/>
            </a:xfrm>
            <a:prstGeom prst="ellipse">
              <a:avLst/>
            </a:prstGeom>
            <a:solidFill>
              <a:srgbClr val="FF00FF"/>
            </a:solidFill>
            <a:ln w="9525">
              <a:solidFill>
                <a:schemeClr val="tx1"/>
              </a:solidFill>
              <a:round/>
              <a:headEnd/>
              <a:tailEnd/>
            </a:ln>
          </p:spPr>
          <p:txBody>
            <a:bodyPr wrap="none" anchor="ctr"/>
            <a:lstStyle/>
            <a:p>
              <a:endParaRPr lang="en-US"/>
            </a:p>
          </p:txBody>
        </p:sp>
        <p:sp>
          <p:nvSpPr>
            <p:cNvPr id="24603" name="Oval 17"/>
            <p:cNvSpPr>
              <a:spLocks noChangeArrowheads="1"/>
            </p:cNvSpPr>
            <p:nvPr/>
          </p:nvSpPr>
          <p:spPr bwMode="auto">
            <a:xfrm>
              <a:off x="1297" y="3830"/>
              <a:ext cx="57" cy="58"/>
            </a:xfrm>
            <a:prstGeom prst="ellipse">
              <a:avLst/>
            </a:prstGeom>
            <a:solidFill>
              <a:srgbClr val="FF00FF"/>
            </a:solidFill>
            <a:ln w="9525">
              <a:solidFill>
                <a:schemeClr val="tx1"/>
              </a:solidFill>
              <a:round/>
              <a:headEnd/>
              <a:tailEnd/>
            </a:ln>
          </p:spPr>
          <p:txBody>
            <a:bodyPr wrap="none" anchor="ctr"/>
            <a:lstStyle/>
            <a:p>
              <a:endParaRPr lang="en-US"/>
            </a:p>
          </p:txBody>
        </p:sp>
        <p:sp>
          <p:nvSpPr>
            <p:cNvPr id="24604" name="Oval 18"/>
            <p:cNvSpPr>
              <a:spLocks noChangeArrowheads="1"/>
            </p:cNvSpPr>
            <p:nvPr/>
          </p:nvSpPr>
          <p:spPr bwMode="auto">
            <a:xfrm>
              <a:off x="1008" y="3744"/>
              <a:ext cx="57" cy="58"/>
            </a:xfrm>
            <a:prstGeom prst="ellipse">
              <a:avLst/>
            </a:prstGeom>
            <a:solidFill>
              <a:srgbClr val="FF00FF"/>
            </a:solidFill>
            <a:ln w="9525">
              <a:solidFill>
                <a:schemeClr val="tx1"/>
              </a:solidFill>
              <a:round/>
              <a:headEnd/>
              <a:tailEnd/>
            </a:ln>
          </p:spPr>
          <p:txBody>
            <a:bodyPr wrap="none" anchor="ctr"/>
            <a:lstStyle/>
            <a:p>
              <a:endParaRPr lang="en-US"/>
            </a:p>
          </p:txBody>
        </p:sp>
      </p:grpSp>
      <p:grpSp>
        <p:nvGrpSpPr>
          <p:cNvPr id="24584" name="Group 35"/>
          <p:cNvGrpSpPr>
            <a:grpSpLocks/>
          </p:cNvGrpSpPr>
          <p:nvPr/>
        </p:nvGrpSpPr>
        <p:grpSpPr bwMode="auto">
          <a:xfrm>
            <a:off x="342900" y="1924050"/>
            <a:ext cx="6172200" cy="6762750"/>
            <a:chOff x="216" y="1212"/>
            <a:chExt cx="3888" cy="4260"/>
          </a:xfrm>
        </p:grpSpPr>
        <p:sp>
          <p:nvSpPr>
            <p:cNvPr id="24586" name="Rectangle 4"/>
            <p:cNvSpPr>
              <a:spLocks noChangeArrowheads="1"/>
            </p:cNvSpPr>
            <p:nvPr/>
          </p:nvSpPr>
          <p:spPr bwMode="auto">
            <a:xfrm>
              <a:off x="216" y="1212"/>
              <a:ext cx="3888" cy="4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 typeface="Webdings" charset="2"/>
                <a:buChar char="·"/>
              </a:pPr>
              <a:r>
                <a:rPr lang="en-US" sz="2800">
                  <a:solidFill>
                    <a:schemeClr val="tx1"/>
                  </a:solidFill>
                </a:rPr>
                <a:t>When T is constant: inverse relationship between P and V (one goes up… the other goes down)</a:t>
              </a:r>
            </a:p>
            <a:p>
              <a:pPr marL="342900" indent="-342900">
                <a:spcBef>
                  <a:spcPct val="20000"/>
                </a:spcBef>
                <a:buFont typeface="Webdings" charset="2"/>
                <a:buChar char="·"/>
              </a:pPr>
              <a:endParaRPr lang="en-US" sz="2400">
                <a:solidFill>
                  <a:schemeClr val="tx1"/>
                </a:solidFill>
              </a:endParaRPr>
            </a:p>
            <a:p>
              <a:pPr marL="342900" indent="-342900">
                <a:spcBef>
                  <a:spcPct val="20000"/>
                </a:spcBef>
                <a:buFont typeface="Webdings" charset="2"/>
                <a:buChar char="·"/>
              </a:pPr>
              <a:endParaRPr lang="en-US" sz="3200">
                <a:solidFill>
                  <a:schemeClr val="tx1"/>
                </a:solidFill>
              </a:endParaRPr>
            </a:p>
            <a:p>
              <a:pPr marL="342900" indent="-342900">
                <a:spcBef>
                  <a:spcPct val="20000"/>
                </a:spcBef>
                <a:buFont typeface="Webdings" charset="2"/>
                <a:buChar char="·"/>
              </a:pPr>
              <a:endParaRPr lang="en-US" sz="3200">
                <a:solidFill>
                  <a:schemeClr val="tx1"/>
                </a:solidFill>
              </a:endParaRPr>
            </a:p>
            <a:p>
              <a:pPr marL="342900" indent="-342900">
                <a:spcBef>
                  <a:spcPct val="20000"/>
                </a:spcBef>
                <a:buFont typeface="Webdings" charset="2"/>
                <a:buChar char="·"/>
              </a:pPr>
              <a:r>
                <a:rPr lang="en-US" sz="2800">
                  <a:solidFill>
                    <a:schemeClr val="tx1"/>
                  </a:solidFill>
                </a:rPr>
                <a:t>A sample of oxygen gas occupies a volume of 20 mL at 2.0 atm.  At what pressure will it occupy 55 mL?</a:t>
              </a:r>
            </a:p>
          </p:txBody>
        </p:sp>
        <p:sp>
          <p:nvSpPr>
            <p:cNvPr id="24587" name="AutoShape 9"/>
            <p:cNvSpPr>
              <a:spLocks noChangeArrowheads="1"/>
            </p:cNvSpPr>
            <p:nvPr/>
          </p:nvSpPr>
          <p:spPr bwMode="auto">
            <a:xfrm>
              <a:off x="2760" y="2326"/>
              <a:ext cx="646" cy="815"/>
            </a:xfrm>
            <a:prstGeom prst="can">
              <a:avLst>
                <a:gd name="adj" fmla="val 31540"/>
              </a:avLst>
            </a:prstGeom>
            <a:solidFill>
              <a:schemeClr val="accent1"/>
            </a:solidFill>
            <a:ln w="9525">
              <a:solidFill>
                <a:schemeClr val="tx1"/>
              </a:solidFill>
              <a:round/>
              <a:headEnd/>
              <a:tailEnd/>
            </a:ln>
          </p:spPr>
          <p:txBody>
            <a:bodyPr wrap="none" anchor="ctr"/>
            <a:lstStyle/>
            <a:p>
              <a:endParaRPr lang="en-US"/>
            </a:p>
          </p:txBody>
        </p:sp>
        <p:sp>
          <p:nvSpPr>
            <p:cNvPr id="6154" name="AutoShape 10"/>
            <p:cNvSpPr>
              <a:spLocks noChangeArrowheads="1"/>
            </p:cNvSpPr>
            <p:nvPr/>
          </p:nvSpPr>
          <p:spPr bwMode="auto">
            <a:xfrm>
              <a:off x="2760" y="2432"/>
              <a:ext cx="646" cy="390"/>
            </a:xfrm>
            <a:prstGeom prst="can">
              <a:avLst>
                <a:gd name="adj" fmla="val 50000"/>
              </a:avLst>
            </a:prstGeom>
            <a:gradFill rotWithShape="1">
              <a:gsLst>
                <a:gs pos="0">
                  <a:schemeClr val="accent2"/>
                </a:gs>
                <a:gs pos="100000">
                  <a:schemeClr val="accent2">
                    <a:gamma/>
                    <a:shade val="46275"/>
                    <a:invGamma/>
                  </a:schemeClr>
                </a:gs>
              </a:gsLst>
              <a:lin ang="0" scaled="1"/>
            </a:gradFill>
            <a:ln w="9525">
              <a:solidFill>
                <a:schemeClr val="tx1"/>
              </a:solidFill>
              <a:round/>
              <a:headEnd/>
              <a:tailEnd/>
            </a:ln>
            <a:effectLst/>
          </p:spPr>
          <p:txBody>
            <a:bodyPr wrap="none" anchor="ctr"/>
            <a:lstStyle/>
            <a:p>
              <a:pPr>
                <a:defRPr/>
              </a:pPr>
              <a:endParaRPr lang="en-US">
                <a:ea typeface="+mn-ea"/>
              </a:endParaRPr>
            </a:p>
          </p:txBody>
        </p:sp>
        <p:sp>
          <p:nvSpPr>
            <p:cNvPr id="6155" name="AutoShape 11"/>
            <p:cNvSpPr>
              <a:spLocks noChangeArrowheads="1"/>
            </p:cNvSpPr>
            <p:nvPr/>
          </p:nvSpPr>
          <p:spPr bwMode="auto">
            <a:xfrm>
              <a:off x="3019" y="2074"/>
              <a:ext cx="129" cy="465"/>
            </a:xfrm>
            <a:prstGeom prst="can">
              <a:avLst>
                <a:gd name="adj" fmla="val 29538"/>
              </a:avLst>
            </a:prstGeom>
            <a:gradFill rotWithShape="1">
              <a:gsLst>
                <a:gs pos="0">
                  <a:schemeClr val="accent2"/>
                </a:gs>
                <a:gs pos="100000">
                  <a:schemeClr val="accent2">
                    <a:gamma/>
                    <a:shade val="46275"/>
                    <a:invGamma/>
                  </a:schemeClr>
                </a:gs>
              </a:gsLst>
              <a:lin ang="0" scaled="1"/>
            </a:gradFill>
            <a:ln w="9525">
              <a:solidFill>
                <a:schemeClr val="tx1"/>
              </a:solidFill>
              <a:round/>
              <a:headEnd/>
              <a:tailEnd/>
            </a:ln>
            <a:effectLst/>
          </p:spPr>
          <p:txBody>
            <a:bodyPr wrap="none" anchor="ctr"/>
            <a:lstStyle/>
            <a:p>
              <a:pPr>
                <a:defRPr/>
              </a:pPr>
              <a:endParaRPr lang="en-US">
                <a:ea typeface="+mn-ea"/>
              </a:endParaRPr>
            </a:p>
          </p:txBody>
        </p:sp>
        <p:sp>
          <p:nvSpPr>
            <p:cNvPr id="24590" name="Oval 19"/>
            <p:cNvSpPr>
              <a:spLocks noChangeArrowheads="1"/>
            </p:cNvSpPr>
            <p:nvPr/>
          </p:nvSpPr>
          <p:spPr bwMode="auto">
            <a:xfrm>
              <a:off x="2825" y="2857"/>
              <a:ext cx="32" cy="36"/>
            </a:xfrm>
            <a:prstGeom prst="ellipse">
              <a:avLst/>
            </a:prstGeom>
            <a:solidFill>
              <a:srgbClr val="FF00FF"/>
            </a:solidFill>
            <a:ln w="9525">
              <a:solidFill>
                <a:schemeClr val="tx1"/>
              </a:solidFill>
              <a:round/>
              <a:headEnd/>
              <a:tailEnd/>
            </a:ln>
          </p:spPr>
          <p:txBody>
            <a:bodyPr wrap="none" anchor="ctr"/>
            <a:lstStyle/>
            <a:p>
              <a:endParaRPr lang="en-US"/>
            </a:p>
          </p:txBody>
        </p:sp>
        <p:sp>
          <p:nvSpPr>
            <p:cNvPr id="24591" name="Oval 20"/>
            <p:cNvSpPr>
              <a:spLocks noChangeArrowheads="1"/>
            </p:cNvSpPr>
            <p:nvPr/>
          </p:nvSpPr>
          <p:spPr bwMode="auto">
            <a:xfrm>
              <a:off x="2947" y="3034"/>
              <a:ext cx="31" cy="36"/>
            </a:xfrm>
            <a:prstGeom prst="ellipse">
              <a:avLst/>
            </a:prstGeom>
            <a:solidFill>
              <a:srgbClr val="FF00FF"/>
            </a:solidFill>
            <a:ln w="9525">
              <a:solidFill>
                <a:schemeClr val="tx1"/>
              </a:solidFill>
              <a:round/>
              <a:headEnd/>
              <a:tailEnd/>
            </a:ln>
          </p:spPr>
          <p:txBody>
            <a:bodyPr wrap="none" anchor="ctr"/>
            <a:lstStyle/>
            <a:p>
              <a:endParaRPr lang="en-US"/>
            </a:p>
          </p:txBody>
        </p:sp>
        <p:sp>
          <p:nvSpPr>
            <p:cNvPr id="24592" name="Oval 21"/>
            <p:cNvSpPr>
              <a:spLocks noChangeArrowheads="1"/>
            </p:cNvSpPr>
            <p:nvPr/>
          </p:nvSpPr>
          <p:spPr bwMode="auto">
            <a:xfrm>
              <a:off x="3051" y="2928"/>
              <a:ext cx="32" cy="36"/>
            </a:xfrm>
            <a:prstGeom prst="ellipse">
              <a:avLst/>
            </a:prstGeom>
            <a:solidFill>
              <a:srgbClr val="FF00FF"/>
            </a:solidFill>
            <a:ln w="9525">
              <a:solidFill>
                <a:schemeClr val="tx1"/>
              </a:solidFill>
              <a:round/>
              <a:headEnd/>
              <a:tailEnd/>
            </a:ln>
          </p:spPr>
          <p:txBody>
            <a:bodyPr wrap="none" anchor="ctr"/>
            <a:lstStyle/>
            <a:p>
              <a:endParaRPr lang="en-US"/>
            </a:p>
          </p:txBody>
        </p:sp>
        <p:sp>
          <p:nvSpPr>
            <p:cNvPr id="24593" name="Oval 22"/>
            <p:cNvSpPr>
              <a:spLocks noChangeArrowheads="1"/>
            </p:cNvSpPr>
            <p:nvPr/>
          </p:nvSpPr>
          <p:spPr bwMode="auto">
            <a:xfrm>
              <a:off x="3277" y="3016"/>
              <a:ext cx="32" cy="36"/>
            </a:xfrm>
            <a:prstGeom prst="ellipse">
              <a:avLst/>
            </a:prstGeom>
            <a:solidFill>
              <a:srgbClr val="FF00FF"/>
            </a:solidFill>
            <a:ln w="9525">
              <a:solidFill>
                <a:schemeClr val="tx1"/>
              </a:solidFill>
              <a:round/>
              <a:headEnd/>
              <a:tailEnd/>
            </a:ln>
          </p:spPr>
          <p:txBody>
            <a:bodyPr wrap="none" anchor="ctr"/>
            <a:lstStyle/>
            <a:p>
              <a:endParaRPr lang="en-US"/>
            </a:p>
          </p:txBody>
        </p:sp>
        <p:sp>
          <p:nvSpPr>
            <p:cNvPr id="24594" name="Oval 23"/>
            <p:cNvSpPr>
              <a:spLocks noChangeArrowheads="1"/>
            </p:cNvSpPr>
            <p:nvPr/>
          </p:nvSpPr>
          <p:spPr bwMode="auto">
            <a:xfrm>
              <a:off x="3341" y="2857"/>
              <a:ext cx="32" cy="36"/>
            </a:xfrm>
            <a:prstGeom prst="ellipse">
              <a:avLst/>
            </a:prstGeom>
            <a:solidFill>
              <a:srgbClr val="FF00FF"/>
            </a:solidFill>
            <a:ln w="9525">
              <a:solidFill>
                <a:schemeClr val="tx1"/>
              </a:solidFill>
              <a:round/>
              <a:headEnd/>
              <a:tailEnd/>
            </a:ln>
          </p:spPr>
          <p:txBody>
            <a:bodyPr wrap="none" anchor="ctr"/>
            <a:lstStyle/>
            <a:p>
              <a:endParaRPr lang="en-US"/>
            </a:p>
          </p:txBody>
        </p:sp>
        <p:sp>
          <p:nvSpPr>
            <p:cNvPr id="24595" name="AutoShape 28"/>
            <p:cNvSpPr>
              <a:spLocks noChangeArrowheads="1"/>
            </p:cNvSpPr>
            <p:nvPr/>
          </p:nvSpPr>
          <p:spPr bwMode="auto">
            <a:xfrm rot="10800000">
              <a:off x="2728" y="2220"/>
              <a:ext cx="734" cy="319"/>
            </a:xfrm>
            <a:custGeom>
              <a:avLst/>
              <a:gdLst>
                <a:gd name="T0" fmla="*/ 367 w 21600"/>
                <a:gd name="T1" fmla="*/ 0 h 21600"/>
                <a:gd name="T2" fmla="*/ 43 w 21600"/>
                <a:gd name="T3" fmla="*/ 85 h 21600"/>
                <a:gd name="T4" fmla="*/ 367 w 21600"/>
                <a:gd name="T5" fmla="*/ 0 h 21600"/>
                <a:gd name="T6" fmla="*/ 691 w 21600"/>
                <a:gd name="T7" fmla="*/ 85 h 21600"/>
                <a:gd name="T8" fmla="*/ 0 60000 65536"/>
                <a:gd name="T9" fmla="*/ 0 60000 65536"/>
                <a:gd name="T10" fmla="*/ 0 60000 65536"/>
                <a:gd name="T11" fmla="*/ 0 60000 65536"/>
                <a:gd name="T12" fmla="*/ 324 w 21600"/>
                <a:gd name="T13" fmla="*/ 0 h 21600"/>
                <a:gd name="T14" fmla="*/ 21276 w 21600"/>
                <a:gd name="T15" fmla="*/ 8193 h 21600"/>
              </a:gdLst>
              <a:ahLst/>
              <a:cxnLst>
                <a:cxn ang="T8">
                  <a:pos x="T0" y="T1"/>
                </a:cxn>
                <a:cxn ang="T9">
                  <a:pos x="T2" y="T3"/>
                </a:cxn>
                <a:cxn ang="T10">
                  <a:pos x="T4" y="T5"/>
                </a:cxn>
                <a:cxn ang="T11">
                  <a:pos x="T6" y="T7"/>
                </a:cxn>
              </a:cxnLst>
              <a:rect l="T12" t="T13" r="T14" b="T15"/>
              <a:pathLst>
                <a:path w="21600" h="21600">
                  <a:moveTo>
                    <a:pt x="1259" y="5738"/>
                  </a:moveTo>
                  <a:cubicBezTo>
                    <a:pt x="3132" y="2207"/>
                    <a:pt x="6803" y="-1"/>
                    <a:pt x="10800" y="-1"/>
                  </a:cubicBezTo>
                  <a:cubicBezTo>
                    <a:pt x="14796" y="-1"/>
                    <a:pt x="18467" y="2207"/>
                    <a:pt x="20340" y="5738"/>
                  </a:cubicBezTo>
                  <a:cubicBezTo>
                    <a:pt x="18467" y="2207"/>
                    <a:pt x="14796" y="0"/>
                    <a:pt x="10799" y="0"/>
                  </a:cubicBezTo>
                  <a:cubicBezTo>
                    <a:pt x="6803" y="0"/>
                    <a:pt x="3132" y="2207"/>
                    <a:pt x="1259" y="5738"/>
                  </a:cubicBezTo>
                  <a:close/>
                </a:path>
              </a:pathLst>
            </a:custGeom>
            <a:solidFill>
              <a:schemeClr val="accent1"/>
            </a:solidFill>
            <a:ln w="9525">
              <a:solidFill>
                <a:schemeClr val="tx1"/>
              </a:solidFill>
              <a:miter lim="800000"/>
              <a:headEnd/>
              <a:tailEnd/>
            </a:ln>
          </p:spPr>
          <p:txBody>
            <a:bodyPr wrap="none" anchor="ctr"/>
            <a:lstStyle/>
            <a:p>
              <a:endParaRPr lang="en-US"/>
            </a:p>
          </p:txBody>
        </p:sp>
      </p:grpSp>
      <p:sp>
        <p:nvSpPr>
          <p:cNvPr id="24585" name="AutoShape 31"/>
          <p:cNvSpPr>
            <a:spLocks noChangeArrowheads="1"/>
          </p:cNvSpPr>
          <p:nvPr/>
        </p:nvSpPr>
        <p:spPr bwMode="auto">
          <a:xfrm>
            <a:off x="2971800" y="4137025"/>
            <a:ext cx="1004888" cy="363538"/>
          </a:xfrm>
          <a:prstGeom prst="notchedRightArrow">
            <a:avLst>
              <a:gd name="adj1" fmla="val 50000"/>
              <a:gd name="adj2" fmla="val 69105"/>
            </a:avLst>
          </a:prstGeom>
          <a:solidFill>
            <a:schemeClr val="tx1"/>
          </a:solidFill>
          <a:ln w="9525">
            <a:solidFill>
              <a:schemeClr val="tx1"/>
            </a:solidFill>
            <a:miter lim="800000"/>
            <a:headEnd/>
            <a:tailEnd/>
          </a:ln>
        </p:spPr>
        <p:txBody>
          <a:bodyPr wrap="none" anchor="ctr"/>
          <a:lstStyle/>
          <a:p>
            <a:endParaRPr lang="en-US"/>
          </a:p>
        </p:txBody>
      </p:sp>
      <p:graphicFrame>
        <p:nvGraphicFramePr>
          <p:cNvPr id="24579" name="Object 3"/>
          <p:cNvGraphicFramePr>
            <a:graphicFrameLocks noChangeAspect="1"/>
          </p:cNvGraphicFramePr>
          <p:nvPr/>
        </p:nvGraphicFramePr>
        <p:xfrm>
          <a:off x="801688" y="6589713"/>
          <a:ext cx="1492250" cy="1035050"/>
        </p:xfrm>
        <a:graphic>
          <a:graphicData uri="http://schemas.openxmlformats.org/presentationml/2006/ole">
            <mc:AlternateContent xmlns:mc="http://schemas.openxmlformats.org/markup-compatibility/2006">
              <mc:Choice xmlns:v="urn:schemas-microsoft-com:vml" Requires="v">
                <p:oleObj spid="_x0000_s24711" name="Equation" r:id="rId6" imgW="622080" imgH="431640" progId="Equation.3">
                  <p:embed/>
                </p:oleObj>
              </mc:Choice>
              <mc:Fallback>
                <p:oleObj name="Equation" r:id="rId6" imgW="622080" imgH="431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1688" y="6589713"/>
                        <a:ext cx="1492250" cy="103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0" name="Object 4"/>
          <p:cNvGraphicFramePr>
            <a:graphicFrameLocks noChangeAspect="1"/>
          </p:cNvGraphicFramePr>
          <p:nvPr/>
        </p:nvGraphicFramePr>
        <p:xfrm>
          <a:off x="3068638" y="6646863"/>
          <a:ext cx="3103562" cy="942975"/>
        </p:xfrm>
        <a:graphic>
          <a:graphicData uri="http://schemas.openxmlformats.org/presentationml/2006/ole">
            <mc:AlternateContent xmlns:mc="http://schemas.openxmlformats.org/markup-compatibility/2006">
              <mc:Choice xmlns:v="urn:schemas-microsoft-com:vml" Requires="v">
                <p:oleObj spid="_x0000_s24712" name="Equation" r:id="rId8" imgW="1295280" imgH="393480" progId="Equation.3">
                  <p:embed/>
                </p:oleObj>
              </mc:Choice>
              <mc:Fallback>
                <p:oleObj name="Equation" r:id="rId8" imgW="1295280" imgH="39348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68638" y="6646863"/>
                        <a:ext cx="3103562"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1" name="Object 5"/>
          <p:cNvGraphicFramePr>
            <a:graphicFrameLocks noChangeAspect="1"/>
          </p:cNvGraphicFramePr>
          <p:nvPr/>
        </p:nvGraphicFramePr>
        <p:xfrm>
          <a:off x="3125788" y="7954963"/>
          <a:ext cx="2076450" cy="527050"/>
        </p:xfrm>
        <a:graphic>
          <a:graphicData uri="http://schemas.openxmlformats.org/presentationml/2006/ole">
            <mc:AlternateContent xmlns:mc="http://schemas.openxmlformats.org/markup-compatibility/2006">
              <mc:Choice xmlns:v="urn:schemas-microsoft-com:vml" Requires="v">
                <p:oleObj spid="_x0000_s24713" name="Equation" r:id="rId10" imgW="850680" imgH="215640" progId="Equation.3">
                  <p:embed/>
                </p:oleObj>
              </mc:Choice>
              <mc:Fallback>
                <p:oleObj name="Equation" r:id="rId10" imgW="850680" imgH="21564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25788" y="7954963"/>
                        <a:ext cx="2076450"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342900" y="366713"/>
            <a:ext cx="6172200" cy="822325"/>
          </a:xfrm>
        </p:spPr>
        <p:txBody>
          <a:bodyPr/>
          <a:lstStyle/>
          <a:p>
            <a:pPr eaLnBrk="1" hangingPunct="1"/>
            <a:r>
              <a:rPr lang="en-US" smtClean="0">
                <a:latin typeface="Tahoma" charset="0"/>
              </a:rPr>
              <a:t>Charles’s Law</a:t>
            </a:r>
          </a:p>
        </p:txBody>
      </p:sp>
      <p:graphicFrame>
        <p:nvGraphicFramePr>
          <p:cNvPr id="26626" name="Object 2"/>
          <p:cNvGraphicFramePr>
            <a:graphicFrameLocks noGrp="1" noChangeAspect="1"/>
          </p:cNvGraphicFramePr>
          <p:nvPr>
            <p:ph type="body" idx="1"/>
          </p:nvPr>
        </p:nvGraphicFramePr>
        <p:xfrm>
          <a:off x="2514600" y="1189038"/>
          <a:ext cx="1920875" cy="1484312"/>
        </p:xfrm>
        <a:graphic>
          <a:graphicData uri="http://schemas.openxmlformats.org/presentationml/2006/ole">
            <mc:AlternateContent xmlns:mc="http://schemas.openxmlformats.org/markup-compatibility/2006">
              <mc:Choice xmlns:v="urn:schemas-microsoft-com:vml" Requires="v">
                <p:oleObj spid="_x0000_s26688" name="Equation" r:id="rId4" imgW="558720" imgH="431640" progId="Equation.3">
                  <p:embed/>
                </p:oleObj>
              </mc:Choice>
              <mc:Fallback>
                <p:oleObj name="Equation" r:id="rId4" imgW="558720" imgH="431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1189038"/>
                        <a:ext cx="1920875" cy="1484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28" name="Rectangle 4"/>
          <p:cNvSpPr>
            <a:spLocks noChangeArrowheads="1"/>
          </p:cNvSpPr>
          <p:nvPr/>
        </p:nvSpPr>
        <p:spPr bwMode="auto">
          <a:xfrm>
            <a:off x="342900" y="2673350"/>
            <a:ext cx="6172200" cy="601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 typeface="Webdings" charset="2"/>
              <a:buChar char="·"/>
            </a:pPr>
            <a:r>
              <a:rPr lang="en-US" sz="2800">
                <a:solidFill>
                  <a:schemeClr val="tx1"/>
                </a:solidFill>
              </a:rPr>
              <a:t>When P is constant: direct relationship between V and T (one goes up… the other goes up)</a:t>
            </a:r>
          </a:p>
          <a:p>
            <a:pPr marL="342900" indent="-342900">
              <a:spcBef>
                <a:spcPct val="20000"/>
              </a:spcBef>
              <a:buFont typeface="Webdings" charset="2"/>
              <a:buChar char="·"/>
            </a:pPr>
            <a:endParaRPr lang="en-US" sz="2800">
              <a:solidFill>
                <a:schemeClr val="tx1"/>
              </a:solidFill>
            </a:endParaRPr>
          </a:p>
          <a:p>
            <a:pPr marL="342900" indent="-342900">
              <a:spcBef>
                <a:spcPct val="20000"/>
              </a:spcBef>
              <a:buFont typeface="Webdings" charset="2"/>
              <a:buChar char="·"/>
            </a:pPr>
            <a:endParaRPr lang="en-US" sz="2800">
              <a:solidFill>
                <a:schemeClr val="tx1"/>
              </a:solidFill>
            </a:endParaRPr>
          </a:p>
          <a:p>
            <a:pPr marL="342900" indent="-342900">
              <a:spcBef>
                <a:spcPct val="20000"/>
              </a:spcBef>
              <a:buFont typeface="Webdings" charset="2"/>
              <a:buChar char="·"/>
            </a:pPr>
            <a:endParaRPr lang="en-US" sz="2800">
              <a:solidFill>
                <a:schemeClr val="tx1"/>
              </a:solidFill>
            </a:endParaRPr>
          </a:p>
          <a:p>
            <a:pPr marL="342900" indent="-342900">
              <a:spcBef>
                <a:spcPct val="20000"/>
              </a:spcBef>
              <a:buFont typeface="Webdings" charset="2"/>
              <a:buChar char="·"/>
            </a:pPr>
            <a:endParaRPr lang="en-US" sz="2800">
              <a:solidFill>
                <a:schemeClr val="tx1"/>
              </a:solidFill>
            </a:endParaRPr>
          </a:p>
        </p:txBody>
      </p:sp>
      <p:sp>
        <p:nvSpPr>
          <p:cNvPr id="26629" name="Freeform 8"/>
          <p:cNvSpPr>
            <a:spLocks/>
          </p:cNvSpPr>
          <p:nvPr/>
        </p:nvSpPr>
        <p:spPr bwMode="auto">
          <a:xfrm>
            <a:off x="1763713" y="4665663"/>
            <a:ext cx="750887" cy="912812"/>
          </a:xfrm>
          <a:custGeom>
            <a:avLst/>
            <a:gdLst>
              <a:gd name="T0" fmla="*/ 307 w 577"/>
              <a:gd name="T1" fmla="*/ 622 h 751"/>
              <a:gd name="T2" fmla="*/ 284 w 577"/>
              <a:gd name="T3" fmla="*/ 650 h 751"/>
              <a:gd name="T4" fmla="*/ 387 w 577"/>
              <a:gd name="T5" fmla="*/ 613 h 751"/>
              <a:gd name="T6" fmla="*/ 492 w 577"/>
              <a:gd name="T7" fmla="*/ 507 h 751"/>
              <a:gd name="T8" fmla="*/ 563 w 577"/>
              <a:gd name="T9" fmla="*/ 351 h 751"/>
              <a:gd name="T10" fmla="*/ 567 w 577"/>
              <a:gd name="T11" fmla="*/ 195 h 751"/>
              <a:gd name="T12" fmla="*/ 501 w 577"/>
              <a:gd name="T13" fmla="*/ 71 h 751"/>
              <a:gd name="T14" fmla="*/ 417 w 577"/>
              <a:gd name="T15" fmla="*/ 18 h 751"/>
              <a:gd name="T16" fmla="*/ 321 w 577"/>
              <a:gd name="T17" fmla="*/ 0 h 751"/>
              <a:gd name="T18" fmla="*/ 217 w 577"/>
              <a:gd name="T19" fmla="*/ 9 h 751"/>
              <a:gd name="T20" fmla="*/ 110 w 577"/>
              <a:gd name="T21" fmla="*/ 71 h 751"/>
              <a:gd name="T22" fmla="*/ 44 w 577"/>
              <a:gd name="T23" fmla="*/ 138 h 751"/>
              <a:gd name="T24" fmla="*/ 10 w 577"/>
              <a:gd name="T25" fmla="*/ 226 h 751"/>
              <a:gd name="T26" fmla="*/ 10 w 577"/>
              <a:gd name="T27" fmla="*/ 365 h 751"/>
              <a:gd name="T28" fmla="*/ 57 w 577"/>
              <a:gd name="T29" fmla="*/ 476 h 751"/>
              <a:gd name="T30" fmla="*/ 142 w 577"/>
              <a:gd name="T31" fmla="*/ 570 h 751"/>
              <a:gd name="T32" fmla="*/ 203 w 577"/>
              <a:gd name="T33" fmla="*/ 627 h 751"/>
              <a:gd name="T34" fmla="*/ 213 w 577"/>
              <a:gd name="T35" fmla="*/ 657 h 751"/>
              <a:gd name="T36" fmla="*/ 203 w 577"/>
              <a:gd name="T37" fmla="*/ 725 h 751"/>
              <a:gd name="T38" fmla="*/ 237 w 577"/>
              <a:gd name="T39" fmla="*/ 746 h 751"/>
              <a:gd name="T40" fmla="*/ 294 w 577"/>
              <a:gd name="T41" fmla="*/ 733 h 751"/>
              <a:gd name="T42" fmla="*/ 317 w 577"/>
              <a:gd name="T43" fmla="*/ 706 h 751"/>
              <a:gd name="T44" fmla="*/ 289 w 577"/>
              <a:gd name="T45" fmla="*/ 662 h 751"/>
              <a:gd name="T46" fmla="*/ 257 w 577"/>
              <a:gd name="T47" fmla="*/ 645 h 751"/>
              <a:gd name="T48" fmla="*/ 284 w 577"/>
              <a:gd name="T49" fmla="*/ 697 h 751"/>
              <a:gd name="T50" fmla="*/ 266 w 577"/>
              <a:gd name="T51" fmla="*/ 711 h 751"/>
              <a:gd name="T52" fmla="*/ 222 w 577"/>
              <a:gd name="T53" fmla="*/ 711 h 751"/>
              <a:gd name="T54" fmla="*/ 251 w 577"/>
              <a:gd name="T55" fmla="*/ 671 h 751"/>
              <a:gd name="T56" fmla="*/ 261 w 577"/>
              <a:gd name="T57" fmla="*/ 636 h 751"/>
              <a:gd name="T58" fmla="*/ 261 w 577"/>
              <a:gd name="T59" fmla="*/ 610 h 751"/>
              <a:gd name="T60" fmla="*/ 217 w 577"/>
              <a:gd name="T61" fmla="*/ 596 h 751"/>
              <a:gd name="T62" fmla="*/ 142 w 577"/>
              <a:gd name="T63" fmla="*/ 537 h 751"/>
              <a:gd name="T64" fmla="*/ 62 w 577"/>
              <a:gd name="T65" fmla="*/ 431 h 751"/>
              <a:gd name="T66" fmla="*/ 28 w 577"/>
              <a:gd name="T67" fmla="*/ 325 h 751"/>
              <a:gd name="T68" fmla="*/ 33 w 577"/>
              <a:gd name="T69" fmla="*/ 226 h 751"/>
              <a:gd name="T70" fmla="*/ 85 w 577"/>
              <a:gd name="T71" fmla="*/ 120 h 751"/>
              <a:gd name="T72" fmla="*/ 160 w 577"/>
              <a:gd name="T73" fmla="*/ 61 h 751"/>
              <a:gd name="T74" fmla="*/ 237 w 577"/>
              <a:gd name="T75" fmla="*/ 31 h 751"/>
              <a:gd name="T76" fmla="*/ 332 w 577"/>
              <a:gd name="T77" fmla="*/ 22 h 751"/>
              <a:gd name="T78" fmla="*/ 426 w 577"/>
              <a:gd name="T79" fmla="*/ 40 h 751"/>
              <a:gd name="T80" fmla="*/ 501 w 577"/>
              <a:gd name="T81" fmla="*/ 106 h 751"/>
              <a:gd name="T82" fmla="*/ 538 w 577"/>
              <a:gd name="T83" fmla="*/ 186 h 751"/>
              <a:gd name="T84" fmla="*/ 553 w 577"/>
              <a:gd name="T85" fmla="*/ 289 h 751"/>
              <a:gd name="T86" fmla="*/ 524 w 577"/>
              <a:gd name="T87" fmla="*/ 405 h 751"/>
              <a:gd name="T88" fmla="*/ 467 w 577"/>
              <a:gd name="T89" fmla="*/ 511 h 751"/>
              <a:gd name="T90" fmla="*/ 364 w 577"/>
              <a:gd name="T91" fmla="*/ 596 h 75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77"/>
              <a:gd name="T139" fmla="*/ 0 h 751"/>
              <a:gd name="T140" fmla="*/ 577 w 577"/>
              <a:gd name="T141" fmla="*/ 751 h 75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77" h="751">
                <a:moveTo>
                  <a:pt x="337" y="610"/>
                </a:moveTo>
                <a:lnTo>
                  <a:pt x="307" y="622"/>
                </a:lnTo>
                <a:lnTo>
                  <a:pt x="280" y="631"/>
                </a:lnTo>
                <a:lnTo>
                  <a:pt x="284" y="650"/>
                </a:lnTo>
                <a:lnTo>
                  <a:pt x="317" y="650"/>
                </a:lnTo>
                <a:lnTo>
                  <a:pt x="387" y="613"/>
                </a:lnTo>
                <a:lnTo>
                  <a:pt x="444" y="565"/>
                </a:lnTo>
                <a:lnTo>
                  <a:pt x="492" y="507"/>
                </a:lnTo>
                <a:lnTo>
                  <a:pt x="533" y="431"/>
                </a:lnTo>
                <a:lnTo>
                  <a:pt x="563" y="351"/>
                </a:lnTo>
                <a:lnTo>
                  <a:pt x="577" y="240"/>
                </a:lnTo>
                <a:lnTo>
                  <a:pt x="567" y="195"/>
                </a:lnTo>
                <a:lnTo>
                  <a:pt x="549" y="134"/>
                </a:lnTo>
                <a:lnTo>
                  <a:pt x="501" y="71"/>
                </a:lnTo>
                <a:lnTo>
                  <a:pt x="449" y="35"/>
                </a:lnTo>
                <a:lnTo>
                  <a:pt x="417" y="18"/>
                </a:lnTo>
                <a:lnTo>
                  <a:pt x="369" y="5"/>
                </a:lnTo>
                <a:lnTo>
                  <a:pt x="321" y="0"/>
                </a:lnTo>
                <a:lnTo>
                  <a:pt x="266" y="0"/>
                </a:lnTo>
                <a:lnTo>
                  <a:pt x="217" y="9"/>
                </a:lnTo>
                <a:lnTo>
                  <a:pt x="165" y="35"/>
                </a:lnTo>
                <a:lnTo>
                  <a:pt x="110" y="71"/>
                </a:lnTo>
                <a:lnTo>
                  <a:pt x="67" y="101"/>
                </a:lnTo>
                <a:lnTo>
                  <a:pt x="44" y="138"/>
                </a:lnTo>
                <a:lnTo>
                  <a:pt x="24" y="178"/>
                </a:lnTo>
                <a:lnTo>
                  <a:pt x="10" y="226"/>
                </a:lnTo>
                <a:lnTo>
                  <a:pt x="0" y="301"/>
                </a:lnTo>
                <a:lnTo>
                  <a:pt x="10" y="365"/>
                </a:lnTo>
                <a:lnTo>
                  <a:pt x="33" y="422"/>
                </a:lnTo>
                <a:lnTo>
                  <a:pt x="57" y="476"/>
                </a:lnTo>
                <a:lnTo>
                  <a:pt x="94" y="525"/>
                </a:lnTo>
                <a:lnTo>
                  <a:pt x="142" y="570"/>
                </a:lnTo>
                <a:lnTo>
                  <a:pt x="190" y="613"/>
                </a:lnTo>
                <a:lnTo>
                  <a:pt x="203" y="627"/>
                </a:lnTo>
                <a:lnTo>
                  <a:pt x="203" y="645"/>
                </a:lnTo>
                <a:lnTo>
                  <a:pt x="213" y="657"/>
                </a:lnTo>
                <a:lnTo>
                  <a:pt x="208" y="685"/>
                </a:lnTo>
                <a:lnTo>
                  <a:pt x="203" y="725"/>
                </a:lnTo>
                <a:lnTo>
                  <a:pt x="217" y="751"/>
                </a:lnTo>
                <a:lnTo>
                  <a:pt x="237" y="746"/>
                </a:lnTo>
                <a:lnTo>
                  <a:pt x="266" y="733"/>
                </a:lnTo>
                <a:lnTo>
                  <a:pt x="294" y="733"/>
                </a:lnTo>
                <a:lnTo>
                  <a:pt x="312" y="725"/>
                </a:lnTo>
                <a:lnTo>
                  <a:pt x="317" y="706"/>
                </a:lnTo>
                <a:lnTo>
                  <a:pt x="303" y="680"/>
                </a:lnTo>
                <a:lnTo>
                  <a:pt x="289" y="662"/>
                </a:lnTo>
                <a:lnTo>
                  <a:pt x="275" y="650"/>
                </a:lnTo>
                <a:lnTo>
                  <a:pt x="257" y="645"/>
                </a:lnTo>
                <a:lnTo>
                  <a:pt x="257" y="662"/>
                </a:lnTo>
                <a:lnTo>
                  <a:pt x="284" y="697"/>
                </a:lnTo>
                <a:lnTo>
                  <a:pt x="284" y="711"/>
                </a:lnTo>
                <a:lnTo>
                  <a:pt x="266" y="711"/>
                </a:lnTo>
                <a:lnTo>
                  <a:pt x="237" y="720"/>
                </a:lnTo>
                <a:lnTo>
                  <a:pt x="222" y="711"/>
                </a:lnTo>
                <a:lnTo>
                  <a:pt x="237" y="680"/>
                </a:lnTo>
                <a:lnTo>
                  <a:pt x="251" y="671"/>
                </a:lnTo>
                <a:lnTo>
                  <a:pt x="261" y="657"/>
                </a:lnTo>
                <a:lnTo>
                  <a:pt x="261" y="636"/>
                </a:lnTo>
                <a:lnTo>
                  <a:pt x="266" y="627"/>
                </a:lnTo>
                <a:lnTo>
                  <a:pt x="261" y="610"/>
                </a:lnTo>
                <a:lnTo>
                  <a:pt x="241" y="596"/>
                </a:lnTo>
                <a:lnTo>
                  <a:pt x="217" y="596"/>
                </a:lnTo>
                <a:lnTo>
                  <a:pt x="179" y="573"/>
                </a:lnTo>
                <a:lnTo>
                  <a:pt x="142" y="537"/>
                </a:lnTo>
                <a:lnTo>
                  <a:pt x="104" y="497"/>
                </a:lnTo>
                <a:lnTo>
                  <a:pt x="62" y="431"/>
                </a:lnTo>
                <a:lnTo>
                  <a:pt x="48" y="387"/>
                </a:lnTo>
                <a:lnTo>
                  <a:pt x="28" y="325"/>
                </a:lnTo>
                <a:lnTo>
                  <a:pt x="28" y="289"/>
                </a:lnTo>
                <a:lnTo>
                  <a:pt x="33" y="226"/>
                </a:lnTo>
                <a:lnTo>
                  <a:pt x="57" y="169"/>
                </a:lnTo>
                <a:lnTo>
                  <a:pt x="85" y="120"/>
                </a:lnTo>
                <a:lnTo>
                  <a:pt x="119" y="94"/>
                </a:lnTo>
                <a:lnTo>
                  <a:pt x="160" y="61"/>
                </a:lnTo>
                <a:lnTo>
                  <a:pt x="194" y="49"/>
                </a:lnTo>
                <a:lnTo>
                  <a:pt x="237" y="31"/>
                </a:lnTo>
                <a:lnTo>
                  <a:pt x="275" y="22"/>
                </a:lnTo>
                <a:lnTo>
                  <a:pt x="332" y="22"/>
                </a:lnTo>
                <a:lnTo>
                  <a:pt x="369" y="26"/>
                </a:lnTo>
                <a:lnTo>
                  <a:pt x="426" y="40"/>
                </a:lnTo>
                <a:lnTo>
                  <a:pt x="463" y="71"/>
                </a:lnTo>
                <a:lnTo>
                  <a:pt x="501" y="106"/>
                </a:lnTo>
                <a:lnTo>
                  <a:pt x="520" y="138"/>
                </a:lnTo>
                <a:lnTo>
                  <a:pt x="538" y="186"/>
                </a:lnTo>
                <a:lnTo>
                  <a:pt x="553" y="235"/>
                </a:lnTo>
                <a:lnTo>
                  <a:pt x="553" y="289"/>
                </a:lnTo>
                <a:lnTo>
                  <a:pt x="544" y="342"/>
                </a:lnTo>
                <a:lnTo>
                  <a:pt x="524" y="405"/>
                </a:lnTo>
                <a:lnTo>
                  <a:pt x="497" y="454"/>
                </a:lnTo>
                <a:lnTo>
                  <a:pt x="467" y="511"/>
                </a:lnTo>
                <a:lnTo>
                  <a:pt x="407" y="570"/>
                </a:lnTo>
                <a:lnTo>
                  <a:pt x="364" y="596"/>
                </a:lnTo>
                <a:lnTo>
                  <a:pt x="337" y="6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30" name="Freeform 18"/>
          <p:cNvSpPr>
            <a:spLocks/>
          </p:cNvSpPr>
          <p:nvPr/>
        </p:nvSpPr>
        <p:spPr bwMode="auto">
          <a:xfrm>
            <a:off x="4435475" y="4325938"/>
            <a:ext cx="1768475" cy="1955800"/>
          </a:xfrm>
          <a:custGeom>
            <a:avLst/>
            <a:gdLst>
              <a:gd name="T0" fmla="*/ 307 w 577"/>
              <a:gd name="T1" fmla="*/ 622 h 751"/>
              <a:gd name="T2" fmla="*/ 284 w 577"/>
              <a:gd name="T3" fmla="*/ 650 h 751"/>
              <a:gd name="T4" fmla="*/ 387 w 577"/>
              <a:gd name="T5" fmla="*/ 613 h 751"/>
              <a:gd name="T6" fmla="*/ 492 w 577"/>
              <a:gd name="T7" fmla="*/ 507 h 751"/>
              <a:gd name="T8" fmla="*/ 563 w 577"/>
              <a:gd name="T9" fmla="*/ 351 h 751"/>
              <a:gd name="T10" fmla="*/ 567 w 577"/>
              <a:gd name="T11" fmla="*/ 195 h 751"/>
              <a:gd name="T12" fmla="*/ 501 w 577"/>
              <a:gd name="T13" fmla="*/ 71 h 751"/>
              <a:gd name="T14" fmla="*/ 417 w 577"/>
              <a:gd name="T15" fmla="*/ 18 h 751"/>
              <a:gd name="T16" fmla="*/ 321 w 577"/>
              <a:gd name="T17" fmla="*/ 0 h 751"/>
              <a:gd name="T18" fmla="*/ 217 w 577"/>
              <a:gd name="T19" fmla="*/ 9 h 751"/>
              <a:gd name="T20" fmla="*/ 110 w 577"/>
              <a:gd name="T21" fmla="*/ 71 h 751"/>
              <a:gd name="T22" fmla="*/ 44 w 577"/>
              <a:gd name="T23" fmla="*/ 138 h 751"/>
              <a:gd name="T24" fmla="*/ 10 w 577"/>
              <a:gd name="T25" fmla="*/ 226 h 751"/>
              <a:gd name="T26" fmla="*/ 10 w 577"/>
              <a:gd name="T27" fmla="*/ 365 h 751"/>
              <a:gd name="T28" fmla="*/ 57 w 577"/>
              <a:gd name="T29" fmla="*/ 476 h 751"/>
              <a:gd name="T30" fmla="*/ 142 w 577"/>
              <a:gd name="T31" fmla="*/ 570 h 751"/>
              <a:gd name="T32" fmla="*/ 203 w 577"/>
              <a:gd name="T33" fmla="*/ 627 h 751"/>
              <a:gd name="T34" fmla="*/ 213 w 577"/>
              <a:gd name="T35" fmla="*/ 657 h 751"/>
              <a:gd name="T36" fmla="*/ 203 w 577"/>
              <a:gd name="T37" fmla="*/ 725 h 751"/>
              <a:gd name="T38" fmla="*/ 237 w 577"/>
              <a:gd name="T39" fmla="*/ 746 h 751"/>
              <a:gd name="T40" fmla="*/ 294 w 577"/>
              <a:gd name="T41" fmla="*/ 733 h 751"/>
              <a:gd name="T42" fmla="*/ 317 w 577"/>
              <a:gd name="T43" fmla="*/ 706 h 751"/>
              <a:gd name="T44" fmla="*/ 289 w 577"/>
              <a:gd name="T45" fmla="*/ 662 h 751"/>
              <a:gd name="T46" fmla="*/ 257 w 577"/>
              <a:gd name="T47" fmla="*/ 645 h 751"/>
              <a:gd name="T48" fmla="*/ 284 w 577"/>
              <a:gd name="T49" fmla="*/ 697 h 751"/>
              <a:gd name="T50" fmla="*/ 266 w 577"/>
              <a:gd name="T51" fmla="*/ 711 h 751"/>
              <a:gd name="T52" fmla="*/ 222 w 577"/>
              <a:gd name="T53" fmla="*/ 711 h 751"/>
              <a:gd name="T54" fmla="*/ 251 w 577"/>
              <a:gd name="T55" fmla="*/ 671 h 751"/>
              <a:gd name="T56" fmla="*/ 261 w 577"/>
              <a:gd name="T57" fmla="*/ 636 h 751"/>
              <a:gd name="T58" fmla="*/ 261 w 577"/>
              <a:gd name="T59" fmla="*/ 610 h 751"/>
              <a:gd name="T60" fmla="*/ 217 w 577"/>
              <a:gd name="T61" fmla="*/ 596 h 751"/>
              <a:gd name="T62" fmla="*/ 142 w 577"/>
              <a:gd name="T63" fmla="*/ 537 h 751"/>
              <a:gd name="T64" fmla="*/ 62 w 577"/>
              <a:gd name="T65" fmla="*/ 431 h 751"/>
              <a:gd name="T66" fmla="*/ 28 w 577"/>
              <a:gd name="T67" fmla="*/ 325 h 751"/>
              <a:gd name="T68" fmla="*/ 33 w 577"/>
              <a:gd name="T69" fmla="*/ 226 h 751"/>
              <a:gd name="T70" fmla="*/ 85 w 577"/>
              <a:gd name="T71" fmla="*/ 120 h 751"/>
              <a:gd name="T72" fmla="*/ 160 w 577"/>
              <a:gd name="T73" fmla="*/ 61 h 751"/>
              <a:gd name="T74" fmla="*/ 237 w 577"/>
              <a:gd name="T75" fmla="*/ 31 h 751"/>
              <a:gd name="T76" fmla="*/ 332 w 577"/>
              <a:gd name="T77" fmla="*/ 22 h 751"/>
              <a:gd name="T78" fmla="*/ 426 w 577"/>
              <a:gd name="T79" fmla="*/ 40 h 751"/>
              <a:gd name="T80" fmla="*/ 501 w 577"/>
              <a:gd name="T81" fmla="*/ 106 h 751"/>
              <a:gd name="T82" fmla="*/ 538 w 577"/>
              <a:gd name="T83" fmla="*/ 186 h 751"/>
              <a:gd name="T84" fmla="*/ 553 w 577"/>
              <a:gd name="T85" fmla="*/ 289 h 751"/>
              <a:gd name="T86" fmla="*/ 524 w 577"/>
              <a:gd name="T87" fmla="*/ 405 h 751"/>
              <a:gd name="T88" fmla="*/ 467 w 577"/>
              <a:gd name="T89" fmla="*/ 511 h 751"/>
              <a:gd name="T90" fmla="*/ 364 w 577"/>
              <a:gd name="T91" fmla="*/ 596 h 75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77"/>
              <a:gd name="T139" fmla="*/ 0 h 751"/>
              <a:gd name="T140" fmla="*/ 577 w 577"/>
              <a:gd name="T141" fmla="*/ 751 h 75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77" h="751">
                <a:moveTo>
                  <a:pt x="337" y="610"/>
                </a:moveTo>
                <a:lnTo>
                  <a:pt x="307" y="622"/>
                </a:lnTo>
                <a:lnTo>
                  <a:pt x="280" y="631"/>
                </a:lnTo>
                <a:lnTo>
                  <a:pt x="284" y="650"/>
                </a:lnTo>
                <a:lnTo>
                  <a:pt x="317" y="650"/>
                </a:lnTo>
                <a:lnTo>
                  <a:pt x="387" y="613"/>
                </a:lnTo>
                <a:lnTo>
                  <a:pt x="444" y="565"/>
                </a:lnTo>
                <a:lnTo>
                  <a:pt x="492" y="507"/>
                </a:lnTo>
                <a:lnTo>
                  <a:pt x="533" y="431"/>
                </a:lnTo>
                <a:lnTo>
                  <a:pt x="563" y="351"/>
                </a:lnTo>
                <a:lnTo>
                  <a:pt x="577" y="240"/>
                </a:lnTo>
                <a:lnTo>
                  <a:pt x="567" y="195"/>
                </a:lnTo>
                <a:lnTo>
                  <a:pt x="549" y="134"/>
                </a:lnTo>
                <a:lnTo>
                  <a:pt x="501" y="71"/>
                </a:lnTo>
                <a:lnTo>
                  <a:pt x="449" y="35"/>
                </a:lnTo>
                <a:lnTo>
                  <a:pt x="417" y="18"/>
                </a:lnTo>
                <a:lnTo>
                  <a:pt x="369" y="5"/>
                </a:lnTo>
                <a:lnTo>
                  <a:pt x="321" y="0"/>
                </a:lnTo>
                <a:lnTo>
                  <a:pt x="266" y="0"/>
                </a:lnTo>
                <a:lnTo>
                  <a:pt x="217" y="9"/>
                </a:lnTo>
                <a:lnTo>
                  <a:pt x="165" y="35"/>
                </a:lnTo>
                <a:lnTo>
                  <a:pt x="110" y="71"/>
                </a:lnTo>
                <a:lnTo>
                  <a:pt x="67" y="101"/>
                </a:lnTo>
                <a:lnTo>
                  <a:pt x="44" y="138"/>
                </a:lnTo>
                <a:lnTo>
                  <a:pt x="24" y="178"/>
                </a:lnTo>
                <a:lnTo>
                  <a:pt x="10" y="226"/>
                </a:lnTo>
                <a:lnTo>
                  <a:pt x="0" y="301"/>
                </a:lnTo>
                <a:lnTo>
                  <a:pt x="10" y="365"/>
                </a:lnTo>
                <a:lnTo>
                  <a:pt x="33" y="422"/>
                </a:lnTo>
                <a:lnTo>
                  <a:pt x="57" y="476"/>
                </a:lnTo>
                <a:lnTo>
                  <a:pt x="94" y="525"/>
                </a:lnTo>
                <a:lnTo>
                  <a:pt x="142" y="570"/>
                </a:lnTo>
                <a:lnTo>
                  <a:pt x="190" y="613"/>
                </a:lnTo>
                <a:lnTo>
                  <a:pt x="203" y="627"/>
                </a:lnTo>
                <a:lnTo>
                  <a:pt x="203" y="645"/>
                </a:lnTo>
                <a:lnTo>
                  <a:pt x="213" y="657"/>
                </a:lnTo>
                <a:lnTo>
                  <a:pt x="208" y="685"/>
                </a:lnTo>
                <a:lnTo>
                  <a:pt x="203" y="725"/>
                </a:lnTo>
                <a:lnTo>
                  <a:pt x="217" y="751"/>
                </a:lnTo>
                <a:lnTo>
                  <a:pt x="237" y="746"/>
                </a:lnTo>
                <a:lnTo>
                  <a:pt x="266" y="733"/>
                </a:lnTo>
                <a:lnTo>
                  <a:pt x="294" y="733"/>
                </a:lnTo>
                <a:lnTo>
                  <a:pt x="312" y="725"/>
                </a:lnTo>
                <a:lnTo>
                  <a:pt x="317" y="706"/>
                </a:lnTo>
                <a:lnTo>
                  <a:pt x="303" y="680"/>
                </a:lnTo>
                <a:lnTo>
                  <a:pt x="289" y="662"/>
                </a:lnTo>
                <a:lnTo>
                  <a:pt x="275" y="650"/>
                </a:lnTo>
                <a:lnTo>
                  <a:pt x="257" y="645"/>
                </a:lnTo>
                <a:lnTo>
                  <a:pt x="257" y="662"/>
                </a:lnTo>
                <a:lnTo>
                  <a:pt x="284" y="697"/>
                </a:lnTo>
                <a:lnTo>
                  <a:pt x="284" y="711"/>
                </a:lnTo>
                <a:lnTo>
                  <a:pt x="266" y="711"/>
                </a:lnTo>
                <a:lnTo>
                  <a:pt x="237" y="720"/>
                </a:lnTo>
                <a:lnTo>
                  <a:pt x="222" y="711"/>
                </a:lnTo>
                <a:lnTo>
                  <a:pt x="237" y="680"/>
                </a:lnTo>
                <a:lnTo>
                  <a:pt x="251" y="671"/>
                </a:lnTo>
                <a:lnTo>
                  <a:pt x="261" y="657"/>
                </a:lnTo>
                <a:lnTo>
                  <a:pt x="261" y="636"/>
                </a:lnTo>
                <a:lnTo>
                  <a:pt x="266" y="627"/>
                </a:lnTo>
                <a:lnTo>
                  <a:pt x="261" y="610"/>
                </a:lnTo>
                <a:lnTo>
                  <a:pt x="241" y="596"/>
                </a:lnTo>
                <a:lnTo>
                  <a:pt x="217" y="596"/>
                </a:lnTo>
                <a:lnTo>
                  <a:pt x="179" y="573"/>
                </a:lnTo>
                <a:lnTo>
                  <a:pt x="142" y="537"/>
                </a:lnTo>
                <a:lnTo>
                  <a:pt x="104" y="497"/>
                </a:lnTo>
                <a:lnTo>
                  <a:pt x="62" y="431"/>
                </a:lnTo>
                <a:lnTo>
                  <a:pt x="48" y="387"/>
                </a:lnTo>
                <a:lnTo>
                  <a:pt x="28" y="325"/>
                </a:lnTo>
                <a:lnTo>
                  <a:pt x="28" y="289"/>
                </a:lnTo>
                <a:lnTo>
                  <a:pt x="33" y="226"/>
                </a:lnTo>
                <a:lnTo>
                  <a:pt x="57" y="169"/>
                </a:lnTo>
                <a:lnTo>
                  <a:pt x="85" y="120"/>
                </a:lnTo>
                <a:lnTo>
                  <a:pt x="119" y="94"/>
                </a:lnTo>
                <a:lnTo>
                  <a:pt x="160" y="61"/>
                </a:lnTo>
                <a:lnTo>
                  <a:pt x="194" y="49"/>
                </a:lnTo>
                <a:lnTo>
                  <a:pt x="237" y="31"/>
                </a:lnTo>
                <a:lnTo>
                  <a:pt x="275" y="22"/>
                </a:lnTo>
                <a:lnTo>
                  <a:pt x="332" y="22"/>
                </a:lnTo>
                <a:lnTo>
                  <a:pt x="369" y="26"/>
                </a:lnTo>
                <a:lnTo>
                  <a:pt x="426" y="40"/>
                </a:lnTo>
                <a:lnTo>
                  <a:pt x="463" y="71"/>
                </a:lnTo>
                <a:lnTo>
                  <a:pt x="501" y="106"/>
                </a:lnTo>
                <a:lnTo>
                  <a:pt x="520" y="138"/>
                </a:lnTo>
                <a:lnTo>
                  <a:pt x="538" y="186"/>
                </a:lnTo>
                <a:lnTo>
                  <a:pt x="553" y="235"/>
                </a:lnTo>
                <a:lnTo>
                  <a:pt x="553" y="289"/>
                </a:lnTo>
                <a:lnTo>
                  <a:pt x="544" y="342"/>
                </a:lnTo>
                <a:lnTo>
                  <a:pt x="524" y="405"/>
                </a:lnTo>
                <a:lnTo>
                  <a:pt x="497" y="454"/>
                </a:lnTo>
                <a:lnTo>
                  <a:pt x="467" y="511"/>
                </a:lnTo>
                <a:lnTo>
                  <a:pt x="407" y="570"/>
                </a:lnTo>
                <a:lnTo>
                  <a:pt x="364" y="596"/>
                </a:lnTo>
                <a:lnTo>
                  <a:pt x="337" y="6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26631" name="Picture 25" descr="MMj02363570000[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440363" y="6400800"/>
            <a:ext cx="401637"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26" descr="MMj02363570000[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038725" y="6400800"/>
            <a:ext cx="401638"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3" name="Picture 27" descr="MMj02363570000[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238750" y="6400800"/>
            <a:ext cx="401638"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4" name="Picture 29" descr="MCEN00275_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0588" y="5578475"/>
            <a:ext cx="1746250"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5" name="AutoShape 30"/>
          <p:cNvSpPr>
            <a:spLocks noChangeArrowheads="1"/>
          </p:cNvSpPr>
          <p:nvPr/>
        </p:nvSpPr>
        <p:spPr bwMode="auto">
          <a:xfrm>
            <a:off x="2971800" y="5303838"/>
            <a:ext cx="1004888" cy="363537"/>
          </a:xfrm>
          <a:prstGeom prst="notchedRightArrow">
            <a:avLst>
              <a:gd name="adj1" fmla="val 50000"/>
              <a:gd name="adj2" fmla="val 69105"/>
            </a:avLst>
          </a:prstGeom>
          <a:solidFill>
            <a:schemeClr val="tx1"/>
          </a:solidFill>
          <a:ln w="9525">
            <a:solidFill>
              <a:schemeClr val="tx1"/>
            </a:solidFill>
            <a:miter lim="800000"/>
            <a:headEnd/>
            <a:tailEnd/>
          </a:ln>
        </p:spPr>
        <p:txBody>
          <a:bodyPr wrap="none" anchor="ctr"/>
          <a:lstStyle/>
          <a:p>
            <a:endParaRPr lang="en-US"/>
          </a:p>
        </p:txBody>
      </p:sp>
      <p:graphicFrame>
        <p:nvGraphicFramePr>
          <p:cNvPr id="2" name="Object 1"/>
          <p:cNvGraphicFramePr>
            <a:graphicFrameLocks noGrp="1" noChangeAspect="1"/>
          </p:cNvGraphicFramePr>
          <p:nvPr>
            <p:extLst>
              <p:ext uri="{D42A27DB-BD31-4B8C-83A1-F6EECF244321}">
                <p14:modId xmlns:p14="http://schemas.microsoft.com/office/powerpoint/2010/main" val="2902994064"/>
              </p:ext>
            </p:extLst>
          </p:nvPr>
        </p:nvGraphicFramePr>
        <p:xfrm>
          <a:off x="2117725" y="7367588"/>
          <a:ext cx="2624138" cy="1282700"/>
        </p:xfrm>
        <a:graphic>
          <a:graphicData uri="http://schemas.openxmlformats.org/presentationml/2006/ole">
            <mc:AlternateContent xmlns:mc="http://schemas.openxmlformats.org/markup-compatibility/2006">
              <mc:Choice xmlns:v="urn:schemas-microsoft-com:vml" Requires="v">
                <p:oleObj spid="_x0000_s26689" name="Equation" r:id="rId8" imgW="838080" imgH="330120" progId="Equation.3">
                  <p:embed/>
                </p:oleObj>
              </mc:Choice>
              <mc:Fallback>
                <p:oleObj name="Equation" r:id="rId8" imgW="838080" imgH="330120" progId="Equation.3">
                  <p:embed/>
                  <p:pic>
                    <p:nvPicPr>
                      <p:cNvPr id="0" name="Object 2"/>
                      <p:cNvPicPr>
                        <a:picLocks noGrp="1" noChangeAspect="1" noChangeArrowheads="1"/>
                      </p:cNvPicPr>
                      <p:nvPr/>
                    </p:nvPicPr>
                    <p:blipFill>
                      <a:blip r:embed="rId9"/>
                      <a:srcRect/>
                      <a:stretch>
                        <a:fillRect/>
                      </a:stretch>
                    </p:blipFill>
                    <p:spPr bwMode="auto">
                      <a:xfrm>
                        <a:off x="2117725" y="7367588"/>
                        <a:ext cx="2624138" cy="1282700"/>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Rectangle 3"/>
          <p:cNvSpPr>
            <a:spLocks noGrp="1" noChangeArrowheads="1"/>
          </p:cNvSpPr>
          <p:nvPr>
            <p:ph type="body" idx="1"/>
          </p:nvPr>
        </p:nvSpPr>
        <p:spPr>
          <a:xfrm>
            <a:off x="342900" y="274638"/>
            <a:ext cx="6172200" cy="8594725"/>
          </a:xfrm>
        </p:spPr>
        <p:txBody>
          <a:bodyPr/>
          <a:lstStyle/>
          <a:p>
            <a:pPr eaLnBrk="1" hangingPunct="1">
              <a:buFont typeface="Webdings" charset="2"/>
              <a:buChar char="·"/>
            </a:pPr>
            <a:r>
              <a:rPr lang="en-US" sz="2800" smtClean="0">
                <a:latin typeface="Tahoma" charset="0"/>
              </a:rPr>
              <a:t>You get a 1.7 L balloon inside at a temperature of 23˚C.  At what temperature will the volume drop to 1.5 L ?</a:t>
            </a:r>
          </a:p>
          <a:p>
            <a:pPr eaLnBrk="1" hangingPunct="1">
              <a:buFont typeface="Webdings" charset="2"/>
              <a:buChar char="·"/>
            </a:pPr>
            <a:r>
              <a:rPr lang="en-US" sz="2800" smtClean="0">
                <a:latin typeface="Tahoma" charset="0"/>
              </a:rPr>
              <a:t>Convert initial temperature to K</a:t>
            </a:r>
          </a:p>
          <a:p>
            <a:pPr lvl="1" eaLnBrk="1" hangingPunct="1">
              <a:buFont typeface="Webdings" charset="2"/>
              <a:buNone/>
            </a:pPr>
            <a:r>
              <a:rPr lang="en-US" sz="2400" smtClean="0">
                <a:latin typeface="Tahoma" charset="0"/>
              </a:rPr>
              <a:t>	T</a:t>
            </a:r>
            <a:r>
              <a:rPr lang="en-US" sz="2400" baseline="-25000" smtClean="0">
                <a:latin typeface="Tahoma" charset="0"/>
              </a:rPr>
              <a:t>1</a:t>
            </a:r>
            <a:r>
              <a:rPr lang="en-US" sz="2400" smtClean="0">
                <a:latin typeface="Tahoma" charset="0"/>
              </a:rPr>
              <a:t> = ˚C + 273</a:t>
            </a:r>
          </a:p>
          <a:p>
            <a:pPr lvl="1" eaLnBrk="1" hangingPunct="1">
              <a:buFont typeface="Webdings" charset="2"/>
              <a:buNone/>
            </a:pPr>
            <a:r>
              <a:rPr lang="en-US" sz="2400" smtClean="0">
                <a:latin typeface="Tahoma" charset="0"/>
              </a:rPr>
              <a:t>	 	= 23 + 273</a:t>
            </a:r>
          </a:p>
          <a:p>
            <a:pPr lvl="1" eaLnBrk="1" hangingPunct="1">
              <a:buFont typeface="Webdings" charset="2"/>
              <a:buNone/>
            </a:pPr>
            <a:r>
              <a:rPr lang="en-US" sz="2400" smtClean="0">
                <a:latin typeface="Tahoma" charset="0"/>
              </a:rPr>
              <a:t>		= 296 K</a:t>
            </a:r>
          </a:p>
          <a:p>
            <a:pPr eaLnBrk="1" hangingPunct="1">
              <a:buFont typeface="Webdings" charset="2"/>
              <a:buChar char="·"/>
            </a:pPr>
            <a:r>
              <a:rPr lang="en-US" sz="2800" smtClean="0">
                <a:latin typeface="Tahoma" charset="0"/>
              </a:rPr>
              <a:t>Rearrange equation</a:t>
            </a:r>
          </a:p>
          <a:p>
            <a:pPr eaLnBrk="1" hangingPunct="1">
              <a:buFont typeface="Webdings" charset="2"/>
              <a:buChar char="·"/>
            </a:pPr>
            <a:endParaRPr lang="en-US" sz="2800" smtClean="0">
              <a:latin typeface="Tahoma" charset="0"/>
            </a:endParaRPr>
          </a:p>
          <a:p>
            <a:pPr eaLnBrk="1" hangingPunct="1">
              <a:buFont typeface="Webdings" charset="2"/>
              <a:buChar char="·"/>
            </a:pPr>
            <a:endParaRPr lang="en-US" sz="2800" smtClean="0">
              <a:latin typeface="Tahoma" charset="0"/>
            </a:endParaRPr>
          </a:p>
          <a:p>
            <a:pPr eaLnBrk="1" hangingPunct="1">
              <a:buFont typeface="Webdings" charset="2"/>
              <a:buChar char="·"/>
            </a:pPr>
            <a:r>
              <a:rPr lang="en-US" sz="2800" smtClean="0">
                <a:latin typeface="Tahoma" charset="0"/>
              </a:rPr>
              <a:t>Solve for final temperature</a:t>
            </a:r>
          </a:p>
          <a:p>
            <a:pPr eaLnBrk="1" hangingPunct="1">
              <a:buFont typeface="Webdings" charset="2"/>
              <a:buChar char="·"/>
            </a:pPr>
            <a:endParaRPr lang="en-US" sz="2800" smtClean="0">
              <a:latin typeface="Tahoma" charset="0"/>
            </a:endParaRPr>
          </a:p>
          <a:p>
            <a:pPr eaLnBrk="1" hangingPunct="1">
              <a:buFont typeface="Webdings" charset="2"/>
              <a:buChar char="·"/>
            </a:pPr>
            <a:endParaRPr lang="en-US" sz="2800" smtClean="0">
              <a:latin typeface="Tahoma" charset="0"/>
            </a:endParaRPr>
          </a:p>
          <a:p>
            <a:pPr eaLnBrk="1" hangingPunct="1">
              <a:buFont typeface="Webdings" charset="2"/>
              <a:buChar char="·"/>
            </a:pPr>
            <a:endParaRPr lang="en-US" sz="2800" smtClean="0">
              <a:latin typeface="Tahoma" charset="0"/>
            </a:endParaRPr>
          </a:p>
          <a:p>
            <a:pPr eaLnBrk="1" hangingPunct="1">
              <a:buFont typeface="Webdings" charset="2"/>
              <a:buChar char="·"/>
            </a:pPr>
            <a:endParaRPr lang="en-US" sz="2800" smtClean="0">
              <a:latin typeface="Tahoma" charset="0"/>
            </a:endParaRPr>
          </a:p>
          <a:p>
            <a:pPr eaLnBrk="1" hangingPunct="1">
              <a:buFont typeface="Webdings" charset="2"/>
              <a:buChar char="·"/>
            </a:pPr>
            <a:r>
              <a:rPr lang="en-US" sz="2800" smtClean="0">
                <a:latin typeface="Tahoma" charset="0"/>
              </a:rPr>
              <a:t>How cold is that?!?!</a:t>
            </a:r>
          </a:p>
          <a:p>
            <a:pPr eaLnBrk="1" hangingPunct="1">
              <a:buFont typeface="Webdings" charset="2"/>
              <a:buChar char="·"/>
            </a:pPr>
            <a:endParaRPr lang="en-US" sz="2800" smtClean="0">
              <a:latin typeface="Tahoma" charset="0"/>
            </a:endParaRPr>
          </a:p>
          <a:p>
            <a:pPr eaLnBrk="1" hangingPunct="1">
              <a:buFontTx/>
              <a:buNone/>
            </a:pPr>
            <a:endParaRPr lang="en-US" smtClean="0"/>
          </a:p>
        </p:txBody>
      </p:sp>
      <p:graphicFrame>
        <p:nvGraphicFramePr>
          <p:cNvPr id="28674" name="Object 2"/>
          <p:cNvGraphicFramePr>
            <a:graphicFrameLocks noChangeAspect="1"/>
          </p:cNvGraphicFramePr>
          <p:nvPr/>
        </p:nvGraphicFramePr>
        <p:xfrm>
          <a:off x="777875" y="4479925"/>
          <a:ext cx="1281113" cy="990600"/>
        </p:xfrm>
        <a:graphic>
          <a:graphicData uri="http://schemas.openxmlformats.org/presentationml/2006/ole">
            <mc:AlternateContent xmlns:mc="http://schemas.openxmlformats.org/markup-compatibility/2006">
              <mc:Choice xmlns:v="urn:schemas-microsoft-com:vml" Requires="v">
                <p:oleObj spid="_x0000_s28812" name="Equation" r:id="rId4" imgW="558720" imgH="431640" progId="Equation.3">
                  <p:embed/>
                </p:oleObj>
              </mc:Choice>
              <mc:Fallback>
                <p:oleObj name="Equation" r:id="rId4" imgW="558720" imgH="431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875" y="4479925"/>
                        <a:ext cx="1281113"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5" name="Object 3"/>
          <p:cNvGraphicFramePr>
            <a:graphicFrameLocks noChangeAspect="1"/>
          </p:cNvGraphicFramePr>
          <p:nvPr/>
        </p:nvGraphicFramePr>
        <p:xfrm>
          <a:off x="2789238" y="4479925"/>
          <a:ext cx="1203325" cy="930275"/>
        </p:xfrm>
        <a:graphic>
          <a:graphicData uri="http://schemas.openxmlformats.org/presentationml/2006/ole">
            <mc:AlternateContent xmlns:mc="http://schemas.openxmlformats.org/markup-compatibility/2006">
              <mc:Choice xmlns:v="urn:schemas-microsoft-com:vml" Requires="v">
                <p:oleObj spid="_x0000_s28813" name="Equation" r:id="rId6" imgW="558720" imgH="431640" progId="Equation.3">
                  <p:embed/>
                </p:oleObj>
              </mc:Choice>
              <mc:Fallback>
                <p:oleObj name="Equation" r:id="rId6" imgW="558720" imgH="431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89238" y="4479925"/>
                        <a:ext cx="1203325" cy="93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80" name="AutoShape 6"/>
          <p:cNvSpPr>
            <a:spLocks noChangeArrowheads="1"/>
          </p:cNvSpPr>
          <p:nvPr/>
        </p:nvSpPr>
        <p:spPr bwMode="auto">
          <a:xfrm>
            <a:off x="2239963" y="4846638"/>
            <a:ext cx="366712" cy="182562"/>
          </a:xfrm>
          <a:prstGeom prst="notchedRightArrow">
            <a:avLst>
              <a:gd name="adj1" fmla="val 50000"/>
              <a:gd name="adj2" fmla="val 50217"/>
            </a:avLst>
          </a:prstGeom>
          <a:solidFill>
            <a:schemeClr val="accent1"/>
          </a:solidFill>
          <a:ln w="9525">
            <a:solidFill>
              <a:schemeClr val="tx1"/>
            </a:solidFill>
            <a:miter lim="800000"/>
            <a:headEnd/>
            <a:tailEnd/>
          </a:ln>
        </p:spPr>
        <p:txBody>
          <a:bodyPr wrap="none" anchor="ctr"/>
          <a:lstStyle/>
          <a:p>
            <a:endParaRPr lang="en-US"/>
          </a:p>
        </p:txBody>
      </p:sp>
      <p:sp>
        <p:nvSpPr>
          <p:cNvPr id="28681" name="AutoShape 7"/>
          <p:cNvSpPr>
            <a:spLocks noChangeArrowheads="1"/>
          </p:cNvSpPr>
          <p:nvPr/>
        </p:nvSpPr>
        <p:spPr bwMode="auto">
          <a:xfrm>
            <a:off x="4159250" y="4846638"/>
            <a:ext cx="366713" cy="182562"/>
          </a:xfrm>
          <a:prstGeom prst="notchedRightArrow">
            <a:avLst>
              <a:gd name="adj1" fmla="val 50000"/>
              <a:gd name="adj2" fmla="val 50218"/>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28676" name="Object 4"/>
          <p:cNvGraphicFramePr>
            <a:graphicFrameLocks noChangeAspect="1"/>
          </p:cNvGraphicFramePr>
          <p:nvPr/>
        </p:nvGraphicFramePr>
        <p:xfrm>
          <a:off x="4708525" y="4522788"/>
          <a:ext cx="1281113" cy="871537"/>
        </p:xfrm>
        <a:graphic>
          <a:graphicData uri="http://schemas.openxmlformats.org/presentationml/2006/ole">
            <mc:AlternateContent xmlns:mc="http://schemas.openxmlformats.org/markup-compatibility/2006">
              <mc:Choice xmlns:v="urn:schemas-microsoft-com:vml" Requires="v">
                <p:oleObj spid="_x0000_s28814" name="Equation" r:id="rId8" imgW="634680" imgH="431640" progId="Equation.3">
                  <p:embed/>
                </p:oleObj>
              </mc:Choice>
              <mc:Fallback>
                <p:oleObj name="Equation" r:id="rId8" imgW="634680" imgH="43164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08525" y="4522788"/>
                        <a:ext cx="1281113"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7" name="Object 5"/>
          <p:cNvGraphicFramePr>
            <a:graphicFrameLocks noChangeAspect="1"/>
          </p:cNvGraphicFramePr>
          <p:nvPr/>
        </p:nvGraphicFramePr>
        <p:xfrm>
          <a:off x="892175" y="6111875"/>
          <a:ext cx="2695575" cy="928688"/>
        </p:xfrm>
        <a:graphic>
          <a:graphicData uri="http://schemas.openxmlformats.org/presentationml/2006/ole">
            <mc:AlternateContent xmlns:mc="http://schemas.openxmlformats.org/markup-compatibility/2006">
              <mc:Choice xmlns:v="urn:schemas-microsoft-com:vml" Requires="v">
                <p:oleObj spid="_x0000_s28815" name="Equation" r:id="rId10" imgW="1143000" imgH="393480" progId="Equation.3">
                  <p:embed/>
                </p:oleObj>
              </mc:Choice>
              <mc:Fallback>
                <p:oleObj name="Equation" r:id="rId10" imgW="1143000" imgH="39348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92175" y="6111875"/>
                        <a:ext cx="2695575" cy="92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8" name="Object 6"/>
          <p:cNvGraphicFramePr>
            <a:graphicFrameLocks noChangeAspect="1"/>
          </p:cNvGraphicFramePr>
          <p:nvPr/>
        </p:nvGraphicFramePr>
        <p:xfrm>
          <a:off x="915988" y="7223125"/>
          <a:ext cx="1873250" cy="568325"/>
        </p:xfrm>
        <a:graphic>
          <a:graphicData uri="http://schemas.openxmlformats.org/presentationml/2006/ole">
            <mc:AlternateContent xmlns:mc="http://schemas.openxmlformats.org/markup-compatibility/2006">
              <mc:Choice xmlns:v="urn:schemas-microsoft-com:vml" Requires="v">
                <p:oleObj spid="_x0000_s28816" name="Equation" r:id="rId12" imgW="711000" imgH="215640" progId="Equation.3">
                  <p:embed/>
                </p:oleObj>
              </mc:Choice>
              <mc:Fallback>
                <p:oleObj name="Equation" r:id="rId12" imgW="711000" imgH="215640"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15988" y="7223125"/>
                        <a:ext cx="1873250" cy="56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9" name="Rectangle 2"/>
          <p:cNvSpPr>
            <a:spLocks noGrp="1" noChangeArrowheads="1"/>
          </p:cNvSpPr>
          <p:nvPr>
            <p:ph type="title"/>
          </p:nvPr>
        </p:nvSpPr>
        <p:spPr>
          <a:xfrm>
            <a:off x="342900" y="366713"/>
            <a:ext cx="6172200" cy="1004887"/>
          </a:xfrm>
        </p:spPr>
        <p:txBody>
          <a:bodyPr/>
          <a:lstStyle/>
          <a:p>
            <a:pPr eaLnBrk="1" hangingPunct="1"/>
            <a:r>
              <a:rPr lang="en-US" smtClean="0">
                <a:latin typeface="Tahoma" charset="0"/>
              </a:rPr>
              <a:t>Gay-Lussac’s Law</a:t>
            </a:r>
          </a:p>
        </p:txBody>
      </p:sp>
      <p:sp>
        <p:nvSpPr>
          <p:cNvPr id="30730" name="Rectangle 3"/>
          <p:cNvSpPr>
            <a:spLocks noGrp="1" noChangeArrowheads="1"/>
          </p:cNvSpPr>
          <p:nvPr>
            <p:ph type="body" idx="1"/>
          </p:nvPr>
        </p:nvSpPr>
        <p:spPr>
          <a:xfrm>
            <a:off x="342900" y="2574925"/>
            <a:ext cx="6172200" cy="5592763"/>
          </a:xfrm>
        </p:spPr>
        <p:txBody>
          <a:bodyPr/>
          <a:lstStyle/>
          <a:p>
            <a:pPr eaLnBrk="1" hangingPunct="1">
              <a:buFont typeface="Webdings" charset="2"/>
              <a:buChar char="þ"/>
            </a:pPr>
            <a:r>
              <a:rPr lang="en-US" sz="2800" dirty="0" smtClean="0">
                <a:latin typeface="Tahoma" charset="0"/>
              </a:rPr>
              <a:t>When V is constant:  direct relationship between P and T (one goes up… the other goes up)</a:t>
            </a:r>
          </a:p>
          <a:p>
            <a:pPr eaLnBrk="1" hangingPunct="1">
              <a:buFont typeface="Webdings" charset="2"/>
              <a:buChar char="þ"/>
            </a:pPr>
            <a:r>
              <a:rPr lang="en-US" sz="2800" dirty="0" smtClean="0">
                <a:latin typeface="Tahoma" charset="0"/>
              </a:rPr>
              <a:t>Higher T: more collisions in same area.</a:t>
            </a:r>
          </a:p>
          <a:p>
            <a:pPr eaLnBrk="1" hangingPunct="1">
              <a:buFont typeface="Webdings" charset="2"/>
              <a:buChar char="þ"/>
            </a:pPr>
            <a:r>
              <a:rPr lang="en-US" sz="2800" dirty="0" smtClean="0">
                <a:latin typeface="Tahoma" charset="0"/>
              </a:rPr>
              <a:t>A fire extinguisher has CO</a:t>
            </a:r>
            <a:r>
              <a:rPr lang="en-US" sz="2800" baseline="-25000" dirty="0" smtClean="0">
                <a:latin typeface="Tahoma" charset="0"/>
              </a:rPr>
              <a:t>2</a:t>
            </a:r>
            <a:r>
              <a:rPr lang="en-US" sz="2800" dirty="0" smtClean="0">
                <a:latin typeface="Tahoma" charset="0"/>
              </a:rPr>
              <a:t> at 22ºC and 20 atm.  What is the pressure at 30ºC?</a:t>
            </a:r>
          </a:p>
        </p:txBody>
      </p:sp>
      <p:graphicFrame>
        <p:nvGraphicFramePr>
          <p:cNvPr id="30722" name="Object 2"/>
          <p:cNvGraphicFramePr>
            <a:graphicFrameLocks noChangeAspect="1"/>
          </p:cNvGraphicFramePr>
          <p:nvPr>
            <p:extLst>
              <p:ext uri="{D42A27DB-BD31-4B8C-83A1-F6EECF244321}">
                <p14:modId xmlns:p14="http://schemas.microsoft.com/office/powerpoint/2010/main" val="3103272048"/>
              </p:ext>
            </p:extLst>
          </p:nvPr>
        </p:nvGraphicFramePr>
        <p:xfrm>
          <a:off x="685800" y="1352357"/>
          <a:ext cx="1449387" cy="1203325"/>
        </p:xfrm>
        <a:graphic>
          <a:graphicData uri="http://schemas.openxmlformats.org/presentationml/2006/ole">
            <mc:AlternateContent xmlns:mc="http://schemas.openxmlformats.org/markup-compatibility/2006">
              <mc:Choice xmlns:v="urn:schemas-microsoft-com:vml" Requires="v">
                <p:oleObj spid="_x0000_s30939" name="Equation" r:id="rId4" imgW="520560" imgH="431640" progId="Equation.3">
                  <p:embed/>
                </p:oleObj>
              </mc:Choice>
              <mc:Fallback>
                <p:oleObj name="Equation" r:id="rId4" imgW="520560" imgH="431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352357"/>
                        <a:ext cx="1449387" cy="120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3" name="Object 3"/>
          <p:cNvGraphicFramePr>
            <a:graphicFrameLocks noChangeAspect="1"/>
          </p:cNvGraphicFramePr>
          <p:nvPr/>
        </p:nvGraphicFramePr>
        <p:xfrm>
          <a:off x="685800" y="6208713"/>
          <a:ext cx="2743200" cy="931862"/>
        </p:xfrm>
        <a:graphic>
          <a:graphicData uri="http://schemas.openxmlformats.org/presentationml/2006/ole">
            <mc:AlternateContent xmlns:mc="http://schemas.openxmlformats.org/markup-compatibility/2006">
              <mc:Choice xmlns:v="urn:schemas-microsoft-com:vml" Requires="v">
                <p:oleObj spid="_x0000_s30940" name="Equation" r:id="rId6" imgW="1346040" imgH="457200" progId="Equation.3">
                  <p:embed/>
                </p:oleObj>
              </mc:Choice>
              <mc:Fallback>
                <p:oleObj name="Equation" r:id="rId6" imgW="1346040" imgH="4572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6208713"/>
                        <a:ext cx="2743200"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4" name="Object 4"/>
          <p:cNvGraphicFramePr>
            <a:graphicFrameLocks noChangeAspect="1"/>
          </p:cNvGraphicFramePr>
          <p:nvPr/>
        </p:nvGraphicFramePr>
        <p:xfrm>
          <a:off x="3790950" y="6208713"/>
          <a:ext cx="1374775" cy="868362"/>
        </p:xfrm>
        <a:graphic>
          <a:graphicData uri="http://schemas.openxmlformats.org/presentationml/2006/ole">
            <mc:AlternateContent xmlns:mc="http://schemas.openxmlformats.org/markup-compatibility/2006">
              <mc:Choice xmlns:v="urn:schemas-microsoft-com:vml" Requires="v">
                <p:oleObj spid="_x0000_s30941" name="Equation" r:id="rId8" imgW="723600" imgH="457200" progId="Equation.3">
                  <p:embed/>
                </p:oleObj>
              </mc:Choice>
              <mc:Fallback>
                <p:oleObj name="Equation" r:id="rId8" imgW="723600" imgH="4572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90950" y="6208713"/>
                        <a:ext cx="1374775"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5" name="Object 5"/>
          <p:cNvGraphicFramePr>
            <a:graphicFrameLocks noChangeAspect="1"/>
          </p:cNvGraphicFramePr>
          <p:nvPr/>
        </p:nvGraphicFramePr>
        <p:xfrm>
          <a:off x="685800" y="7288213"/>
          <a:ext cx="914400" cy="758825"/>
        </p:xfrm>
        <a:graphic>
          <a:graphicData uri="http://schemas.openxmlformats.org/presentationml/2006/ole">
            <mc:AlternateContent xmlns:mc="http://schemas.openxmlformats.org/markup-compatibility/2006">
              <mc:Choice xmlns:v="urn:schemas-microsoft-com:vml" Requires="v">
                <p:oleObj spid="_x0000_s30942" name="Equation" r:id="rId10" imgW="520560" imgH="431640" progId="Equation.3">
                  <p:embed/>
                </p:oleObj>
              </mc:Choice>
              <mc:Fallback>
                <p:oleObj name="Equation" r:id="rId10" imgW="520560" imgH="4316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7288213"/>
                        <a:ext cx="91440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31" name="AutoShape 9"/>
          <p:cNvSpPr>
            <a:spLocks noChangeArrowheads="1"/>
          </p:cNvSpPr>
          <p:nvPr/>
        </p:nvSpPr>
        <p:spPr bwMode="auto">
          <a:xfrm>
            <a:off x="1600200" y="7543800"/>
            <a:ext cx="639763" cy="273050"/>
          </a:xfrm>
          <a:prstGeom prst="notchedRightArrow">
            <a:avLst>
              <a:gd name="adj1" fmla="val 50000"/>
              <a:gd name="adj2" fmla="val 58576"/>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30726" name="Object 6"/>
          <p:cNvGraphicFramePr>
            <a:graphicFrameLocks noChangeAspect="1"/>
          </p:cNvGraphicFramePr>
          <p:nvPr/>
        </p:nvGraphicFramePr>
        <p:xfrm>
          <a:off x="2330450" y="7318375"/>
          <a:ext cx="1006475" cy="728663"/>
        </p:xfrm>
        <a:graphic>
          <a:graphicData uri="http://schemas.openxmlformats.org/presentationml/2006/ole">
            <mc:AlternateContent xmlns:mc="http://schemas.openxmlformats.org/markup-compatibility/2006">
              <mc:Choice xmlns:v="urn:schemas-microsoft-com:vml" Requires="v">
                <p:oleObj spid="_x0000_s30943" name="Equation" r:id="rId11" imgW="596880" imgH="431640" progId="Equation.3">
                  <p:embed/>
                </p:oleObj>
              </mc:Choice>
              <mc:Fallback>
                <p:oleObj name="Equation" r:id="rId11" imgW="596880" imgH="431640"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30450" y="7318375"/>
                        <a:ext cx="1006475" cy="72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7" name="Object 7"/>
          <p:cNvGraphicFramePr>
            <a:graphicFrameLocks noChangeAspect="1"/>
          </p:cNvGraphicFramePr>
          <p:nvPr/>
        </p:nvGraphicFramePr>
        <p:xfrm>
          <a:off x="4116388" y="7288213"/>
          <a:ext cx="2581275" cy="800100"/>
        </p:xfrm>
        <a:graphic>
          <a:graphicData uri="http://schemas.openxmlformats.org/presentationml/2006/ole">
            <mc:AlternateContent xmlns:mc="http://schemas.openxmlformats.org/markup-compatibility/2006">
              <mc:Choice xmlns:v="urn:schemas-microsoft-com:vml" Requires="v">
                <p:oleObj spid="_x0000_s30944" name="Equation" r:id="rId13" imgW="1269720" imgH="393480" progId="Equation.3">
                  <p:embed/>
                </p:oleObj>
              </mc:Choice>
              <mc:Fallback>
                <p:oleObj name="Equation" r:id="rId13" imgW="1269720" imgH="393480" progId="Equation.3">
                  <p:embed/>
                  <p:pic>
                    <p:nvPicPr>
                      <p:cNvPr id="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16388" y="7288213"/>
                        <a:ext cx="2581275"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32" name="AutoShape 13"/>
          <p:cNvSpPr>
            <a:spLocks noChangeArrowheads="1"/>
          </p:cNvSpPr>
          <p:nvPr/>
        </p:nvSpPr>
        <p:spPr bwMode="auto">
          <a:xfrm>
            <a:off x="3429000" y="7543800"/>
            <a:ext cx="639763" cy="273050"/>
          </a:xfrm>
          <a:prstGeom prst="notchedRightArrow">
            <a:avLst>
              <a:gd name="adj1" fmla="val 50000"/>
              <a:gd name="adj2" fmla="val 58576"/>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30728" name="Object 8"/>
          <p:cNvGraphicFramePr>
            <a:graphicFrameLocks noChangeAspect="1"/>
          </p:cNvGraphicFramePr>
          <p:nvPr/>
        </p:nvGraphicFramePr>
        <p:xfrm>
          <a:off x="2239963" y="8167688"/>
          <a:ext cx="1550987" cy="461962"/>
        </p:xfrm>
        <a:graphic>
          <a:graphicData uri="http://schemas.openxmlformats.org/presentationml/2006/ole">
            <mc:AlternateContent xmlns:mc="http://schemas.openxmlformats.org/markup-compatibility/2006">
              <mc:Choice xmlns:v="urn:schemas-microsoft-com:vml" Requires="v">
                <p:oleObj spid="_x0000_s30945" name="Equation" r:id="rId15" imgW="723600" imgH="215640" progId="Equation.3">
                  <p:embed/>
                </p:oleObj>
              </mc:Choice>
              <mc:Fallback>
                <p:oleObj name="Equation" r:id="rId15" imgW="723600" imgH="215640" progId="Equation.3">
                  <p:embed/>
                  <p:pic>
                    <p:nvPicPr>
                      <p:cNvPr id="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39963" y="8167688"/>
                        <a:ext cx="155098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 name="Object 1"/>
          <p:cNvGraphicFramePr>
            <a:graphicFrameLocks noGrp="1" noChangeAspect="1"/>
          </p:cNvGraphicFramePr>
          <p:nvPr>
            <p:extLst>
              <p:ext uri="{D42A27DB-BD31-4B8C-83A1-F6EECF244321}">
                <p14:modId xmlns:p14="http://schemas.microsoft.com/office/powerpoint/2010/main" val="1875989304"/>
              </p:ext>
            </p:extLst>
          </p:nvPr>
        </p:nvGraphicFramePr>
        <p:xfrm>
          <a:off x="3790950" y="1602989"/>
          <a:ext cx="1655871" cy="952693"/>
        </p:xfrm>
        <a:graphic>
          <a:graphicData uri="http://schemas.openxmlformats.org/presentationml/2006/ole">
            <mc:AlternateContent xmlns:mc="http://schemas.openxmlformats.org/markup-compatibility/2006">
              <mc:Choice xmlns:v="urn:schemas-microsoft-com:vml" Requires="v">
                <p:oleObj spid="_x0000_s30946" name="Equation" r:id="rId17" imgW="711000" imgH="330120" progId="Equation.3">
                  <p:embed/>
                </p:oleObj>
              </mc:Choice>
              <mc:Fallback>
                <p:oleObj name="Equation" r:id="rId17" imgW="711000" imgH="330120" progId="Equation.3">
                  <p:embed/>
                  <p:pic>
                    <p:nvPicPr>
                      <p:cNvPr id="0" name="Object 1"/>
                      <p:cNvPicPr>
                        <a:picLocks noGrp="1" noChangeAspect="1" noChangeArrowheads="1"/>
                      </p:cNvPicPr>
                      <p:nvPr/>
                    </p:nvPicPr>
                    <p:blipFill>
                      <a:blip r:embed="rId18"/>
                      <a:srcRect/>
                      <a:stretch>
                        <a:fillRect/>
                      </a:stretch>
                    </p:blipFill>
                    <p:spPr bwMode="auto">
                      <a:xfrm>
                        <a:off x="3790950" y="1602989"/>
                        <a:ext cx="1655871" cy="952693"/>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lstStyle/>
          <a:p>
            <a:r>
              <a:rPr lang="en-US" dirty="0" smtClean="0"/>
              <a:t>First 3 “Worksheets”</a:t>
            </a:r>
            <a:endParaRPr lang="en-US" dirty="0"/>
          </a:p>
        </p:txBody>
      </p:sp>
    </p:spTree>
    <p:extLst>
      <p:ext uri="{BB962C8B-B14F-4D97-AF65-F5344CB8AC3E}">
        <p14:creationId xmlns:p14="http://schemas.microsoft.com/office/powerpoint/2010/main" val="509066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chemeClr val="tx2"/>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chemeClr val="tx2"/>
            </a:solidFill>
            <a:effectLst/>
            <a:latin typeface="Tahoma"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5961</TotalTime>
  <Words>1759</Words>
  <Application>Microsoft Office PowerPoint</Application>
  <PresentationFormat>Letter Paper (8.5x11 in)</PresentationFormat>
  <Paragraphs>242</Paragraphs>
  <Slides>22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Adobe Garamond Pro</vt:lpstr>
      <vt:lpstr>Arial</vt:lpstr>
      <vt:lpstr>Tahoma</vt:lpstr>
      <vt:lpstr>Times New Roman</vt:lpstr>
      <vt:lpstr>Webdings</vt:lpstr>
      <vt:lpstr>Wingdings</vt:lpstr>
      <vt:lpstr>Default Design</vt:lpstr>
      <vt:lpstr>Equation</vt:lpstr>
      <vt:lpstr>Gases</vt:lpstr>
      <vt:lpstr>PowerPoint Presentation</vt:lpstr>
      <vt:lpstr>Properties (P,V,T,n)</vt:lpstr>
      <vt:lpstr>What is Pressure?</vt:lpstr>
      <vt:lpstr>Boyle’s Law</vt:lpstr>
      <vt:lpstr>Charles’s Law</vt:lpstr>
      <vt:lpstr>PowerPoint Presentation</vt:lpstr>
      <vt:lpstr>Gay-Lussac’s Law</vt:lpstr>
      <vt:lpstr>Practice!</vt:lpstr>
      <vt:lpstr>Combined Gas Law</vt:lpstr>
      <vt:lpstr>Ideal Gas Law</vt:lpstr>
      <vt:lpstr>Ideal Gas Law</vt:lpstr>
      <vt:lpstr>Dalton’s Law of  Partial Pressure</vt:lpstr>
      <vt:lpstr>PowerPoint Presentation</vt:lpstr>
      <vt:lpstr>Gases You Know</vt:lpstr>
      <vt:lpstr>PowerPoint Presentation</vt:lpstr>
      <vt:lpstr>Vapor Pressure and Boiling</vt:lpstr>
      <vt:lpstr>PowerPoint Presentation</vt:lpstr>
      <vt:lpstr>PowerPoint Presentation</vt:lpstr>
      <vt:lpstr>Evaporation vs Boiling</vt:lpstr>
      <vt:lpstr>Vapor Pressure Curves</vt:lpstr>
      <vt:lpstr>PowerPoint Presentation</vt:lpstr>
    </vt:vector>
  </TitlesOfParts>
  <Company>Penn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Gases</dc:title>
  <dc:creator>Ruth A. Bowers</dc:creator>
  <cp:lastModifiedBy>LOCKARD, KEVIN J</cp:lastModifiedBy>
  <cp:revision>40</cp:revision>
  <dcterms:created xsi:type="dcterms:W3CDTF">2006-03-07T23:24:55Z</dcterms:created>
  <dcterms:modified xsi:type="dcterms:W3CDTF">2015-12-03T17:04:13Z</dcterms:modified>
</cp:coreProperties>
</file>